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heme/theme3.xml" ContentType="application/vnd.openxmlformats-officedocument.them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1.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2.xml" ContentType="application/vnd.openxmlformats-officedocument.presentationml.notesSlide+xml"/>
  <Override PartName="/ppt/tags/tag142.xml" ContentType="application/vnd.openxmlformats-officedocument.presentationml.tags+xml"/>
  <Override PartName="/ppt/notesSlides/notesSlide3.xml" ContentType="application/vnd.openxmlformats-officedocument.presentationml.notesSlide+xml"/>
  <Override PartName="/ppt/tags/tag143.xml" ContentType="application/vnd.openxmlformats-officedocument.presentationml.tags+xml"/>
  <Override PartName="/ppt/notesSlides/notesSlide4.xml" ContentType="application/vnd.openxmlformats-officedocument.presentationml.notesSlide+xml"/>
  <Override PartName="/ppt/tags/tag144.xml" ContentType="application/vnd.openxmlformats-officedocument.presentationml.tags+xml"/>
  <Override PartName="/ppt/notesSlides/notesSlide5.xml" ContentType="application/vnd.openxmlformats-officedocument.presentationml.notesSlide+xml"/>
  <Override PartName="/ppt/tags/tag145.xml" ContentType="application/vnd.openxmlformats-officedocument.presentationml.tags+xml"/>
  <Override PartName="/ppt/notesSlides/notesSlide6.xml" ContentType="application/vnd.openxmlformats-officedocument.presentationml.notesSlide+xml"/>
  <Override PartName="/ppt/tags/tag146.xml" ContentType="application/vnd.openxmlformats-officedocument.presentationml.tags+xml"/>
  <Override PartName="/ppt/notesSlides/notesSlide7.xml" ContentType="application/vnd.openxmlformats-officedocument.presentationml.notesSlide+xml"/>
  <Override PartName="/ppt/tags/tag147.xml" ContentType="application/vnd.openxmlformats-officedocument.presentationml.tags+xml"/>
  <Override PartName="/ppt/notesSlides/notesSlide8.xml" ContentType="application/vnd.openxmlformats-officedocument.presentationml.notesSlide+xml"/>
  <Override PartName="/ppt/tags/tag148.xml" ContentType="application/vnd.openxmlformats-officedocument.presentationml.tags+xml"/>
  <Override PartName="/ppt/notesSlides/notesSlide9.xml" ContentType="application/vnd.openxmlformats-officedocument.presentationml.notesSlide+xml"/>
  <Override PartName="/ppt/tags/tag149.xml" ContentType="application/vnd.openxmlformats-officedocument.presentationml.tags+xml"/>
  <Override PartName="/ppt/notesSlides/notesSlide10.xml" ContentType="application/vnd.openxmlformats-officedocument.presentationml.notesSlide+xml"/>
  <Override PartName="/ppt/tags/tag150.xml" ContentType="application/vnd.openxmlformats-officedocument.presentationml.tags+xml"/>
  <Override PartName="/ppt/notesSlides/notesSlide11.xml" ContentType="application/vnd.openxmlformats-officedocument.presentationml.notesSlide+xml"/>
  <Override PartName="/ppt/tags/tag151.xml" ContentType="application/vnd.openxmlformats-officedocument.presentationml.tags+xml"/>
  <Override PartName="/ppt/notesSlides/notesSlide12.xml" ContentType="application/vnd.openxmlformats-officedocument.presentationml.notesSlide+xml"/>
  <Override PartName="/ppt/tags/tag152.xml" ContentType="application/vnd.openxmlformats-officedocument.presentationml.tags+xml"/>
  <Override PartName="/ppt/notesSlides/notesSlide13.xml" ContentType="application/vnd.openxmlformats-officedocument.presentationml.notesSlide+xml"/>
  <Override PartName="/ppt/tags/tag153.xml" ContentType="application/vnd.openxmlformats-officedocument.presentationml.tags+xml"/>
  <Override PartName="/ppt/notesSlides/notesSlide14.xml" ContentType="application/vnd.openxmlformats-officedocument.presentationml.notesSlide+xml"/>
  <Override PartName="/ppt/tags/tag154.xml" ContentType="application/vnd.openxmlformats-officedocument.presentationml.tags+xml"/>
  <Override PartName="/ppt/notesSlides/notesSlide15.xml" ContentType="application/vnd.openxmlformats-officedocument.presentationml.notesSlide+xml"/>
  <Override PartName="/ppt/tags/tag155.xml" ContentType="application/vnd.openxmlformats-officedocument.presentationml.tags+xml"/>
  <Override PartName="/ppt/notesSlides/notesSlide16.xml" ContentType="application/vnd.openxmlformats-officedocument.presentationml.notesSlide+xml"/>
  <Override PartName="/ppt/tags/tag156.xml" ContentType="application/vnd.openxmlformats-officedocument.presentationml.tags+xml"/>
  <Override PartName="/ppt/notesSlides/notesSlide17.xml" ContentType="application/vnd.openxmlformats-officedocument.presentationml.notesSlide+xml"/>
  <Override PartName="/ppt/tags/tag157.xml" ContentType="application/vnd.openxmlformats-officedocument.presentationml.tags+xml"/>
  <Override PartName="/ppt/notesSlides/notesSlide18.xml" ContentType="application/vnd.openxmlformats-officedocument.presentationml.notesSlide+xml"/>
  <Override PartName="/ppt/tags/tag158.xml" ContentType="application/vnd.openxmlformats-officedocument.presentationml.tags+xml"/>
  <Override PartName="/ppt/notesSlides/notesSlide19.xml" ContentType="application/vnd.openxmlformats-officedocument.presentationml.notesSlide+xml"/>
  <Override PartName="/ppt/tags/tag159.xml" ContentType="application/vnd.openxmlformats-officedocument.presentationml.tags+xml"/>
  <Override PartName="/ppt/notesSlides/notesSlide20.xml" ContentType="application/vnd.openxmlformats-officedocument.presentationml.notesSlide+xml"/>
  <Override PartName="/ppt/tags/tag160.xml" ContentType="application/vnd.openxmlformats-officedocument.presentationml.tags+xml"/>
  <Override PartName="/ppt/notesSlides/notesSlide21.xml" ContentType="application/vnd.openxmlformats-officedocument.presentationml.notesSlide+xml"/>
  <Override PartName="/ppt/tags/tag161.xml" ContentType="application/vnd.openxmlformats-officedocument.presentationml.tags+xml"/>
  <Override PartName="/ppt/notesSlides/notesSlide22.xml" ContentType="application/vnd.openxmlformats-officedocument.presentationml.notesSlide+xml"/>
  <Override PartName="/ppt/tags/tag162.xml" ContentType="application/vnd.openxmlformats-officedocument.presentationml.tags+xml"/>
  <Override PartName="/ppt/notesSlides/notesSlide23.xml" ContentType="application/vnd.openxmlformats-officedocument.presentationml.notesSlide+xml"/>
  <Override PartName="/ppt/tags/tag163.xml" ContentType="application/vnd.openxmlformats-officedocument.presentationml.tags+xml"/>
  <Override PartName="/ppt/notesSlides/notesSlide24.xml" ContentType="application/vnd.openxmlformats-officedocument.presentationml.notesSlide+xml"/>
  <Override PartName="/ppt/tags/tag164.xml" ContentType="application/vnd.openxmlformats-officedocument.presentationml.tags+xml"/>
  <Override PartName="/ppt/notesSlides/notesSlide25.xml" ContentType="application/vnd.openxmlformats-officedocument.presentationml.notesSlide+xml"/>
  <Override PartName="/ppt/tags/tag165.xml" ContentType="application/vnd.openxmlformats-officedocument.presentationml.tags+xml"/>
  <Override PartName="/ppt/notesSlides/notesSlide26.xml" ContentType="application/vnd.openxmlformats-officedocument.presentationml.notesSlide+xml"/>
  <Override PartName="/ppt/tags/tag166.xml" ContentType="application/vnd.openxmlformats-officedocument.presentationml.tags+xml"/>
  <Override PartName="/ppt/notesSlides/notesSlide27.xml" ContentType="application/vnd.openxmlformats-officedocument.presentationml.notesSlide+xml"/>
  <Override PartName="/ppt/tags/tag167.xml" ContentType="application/vnd.openxmlformats-officedocument.presentationml.tags+xml"/>
  <Override PartName="/ppt/notesSlides/notesSlide28.xml" ContentType="application/vnd.openxmlformats-officedocument.presentationml.notesSlide+xml"/>
  <Override PartName="/ppt/tags/tag168.xml" ContentType="application/vnd.openxmlformats-officedocument.presentationml.tags+xml"/>
  <Override PartName="/ppt/notesSlides/notesSlide29.xml" ContentType="application/vnd.openxmlformats-officedocument.presentationml.notesSlide+xml"/>
  <Override PartName="/ppt/tags/tag169.xml" ContentType="application/vnd.openxmlformats-officedocument.presentationml.tags+xml"/>
  <Override PartName="/ppt/notesSlides/notesSlide30.xml" ContentType="application/vnd.openxmlformats-officedocument.presentationml.notesSlide+xml"/>
  <Override PartName="/ppt/tags/tag170.xml" ContentType="application/vnd.openxmlformats-officedocument.presentationml.tags+xml"/>
  <Override PartName="/ppt/notesSlides/notesSlide31.xml" ContentType="application/vnd.openxmlformats-officedocument.presentationml.notesSlide+xml"/>
  <Override PartName="/ppt/tags/tag171.xml" ContentType="application/vnd.openxmlformats-officedocument.presentationml.tags+xml"/>
  <Override PartName="/ppt/notesSlides/notesSlide32.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6"/>
  </p:notesMasterIdLst>
  <p:sldIdLst>
    <p:sldId id="281" r:id="rId3"/>
    <p:sldId id="458" r:id="rId4"/>
    <p:sldId id="455" r:id="rId5"/>
    <p:sldId id="1152" r:id="rId6"/>
    <p:sldId id="1153" r:id="rId7"/>
    <p:sldId id="1154" r:id="rId8"/>
    <p:sldId id="1156" r:id="rId9"/>
    <p:sldId id="1157" r:id="rId10"/>
    <p:sldId id="1158" r:id="rId11"/>
    <p:sldId id="1159" r:id="rId12"/>
    <p:sldId id="1171" r:id="rId13"/>
    <p:sldId id="1160" r:id="rId14"/>
    <p:sldId id="1161" r:id="rId15"/>
    <p:sldId id="1162" r:id="rId16"/>
    <p:sldId id="1163" r:id="rId17"/>
    <p:sldId id="1164" r:id="rId18"/>
    <p:sldId id="1165" r:id="rId19"/>
    <p:sldId id="1166" r:id="rId20"/>
    <p:sldId id="1169" r:id="rId21"/>
    <p:sldId id="1170" r:id="rId22"/>
    <p:sldId id="1172" r:id="rId23"/>
    <p:sldId id="1173" r:id="rId24"/>
    <p:sldId id="1174" r:id="rId25"/>
    <p:sldId id="1176" r:id="rId26"/>
    <p:sldId id="1177" r:id="rId27"/>
    <p:sldId id="1186" r:id="rId28"/>
    <p:sldId id="1178" r:id="rId29"/>
    <p:sldId id="1179" r:id="rId30"/>
    <p:sldId id="1180" r:id="rId31"/>
    <p:sldId id="1181" r:id="rId32"/>
    <p:sldId id="1184" r:id="rId33"/>
    <p:sldId id="1187" r:id="rId34"/>
    <p:sldId id="280" r:id="rId35"/>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504" userDrawn="1">
          <p15:clr>
            <a:srgbClr val="A4A3A4"/>
          </p15:clr>
        </p15:guide>
        <p15:guide id="2" pos="38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大众学生" initials="大"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2E4EB"/>
    <a:srgbClr val="0C284B"/>
    <a:srgbClr val="0F2B51"/>
    <a:srgbClr val="0E2D5C"/>
    <a:srgbClr val="0C294E"/>
    <a:srgbClr val="0E3060"/>
    <a:srgbClr val="154068"/>
    <a:srgbClr val="0D2C54"/>
    <a:srgbClr val="142F55"/>
    <a:srgbClr val="FFF8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p:scale>
          <a:sx n="75" d="100"/>
          <a:sy n="75" d="100"/>
        </p:scale>
        <p:origin x="-2022" y="-942"/>
      </p:cViewPr>
      <p:guideLst>
        <p:guide orient="horz" pos="2504"/>
        <p:guide pos="382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2024/11/11</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662342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slideMaster" Target="../slideMasters/slideMaster1.xml"/><Relationship Id="rId4" Type="http://schemas.openxmlformats.org/officeDocument/2006/relationships/tags" Target="../tags/tag52.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Master" Target="../slideMasters/slideMaster1.xml"/><Relationship Id="rId5" Type="http://schemas.openxmlformats.org/officeDocument/2006/relationships/tags" Target="../tags/tag57.xml"/><Relationship Id="rId4" Type="http://schemas.openxmlformats.org/officeDocument/2006/relationships/tags" Target="../tags/tag56.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image" Target="../media/image2.png"/><Relationship Id="rId4"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Master" Target="../slideMasters/slideMaster2.xml"/><Relationship Id="rId5" Type="http://schemas.openxmlformats.org/officeDocument/2006/relationships/tags" Target="../tags/tag72.xml"/><Relationship Id="rId4" Type="http://schemas.openxmlformats.org/officeDocument/2006/relationships/tags" Target="../tags/tag7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slideMaster" Target="../slideMasters/slideMaster2.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86.xml"/><Relationship Id="rId3" Type="http://schemas.openxmlformats.org/officeDocument/2006/relationships/tags" Target="../tags/tag81.xml"/><Relationship Id="rId7" Type="http://schemas.openxmlformats.org/officeDocument/2006/relationships/tags" Target="../tags/tag85.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5" Type="http://schemas.openxmlformats.org/officeDocument/2006/relationships/slideMaster" Target="../slideMasters/slideMaster2.xml"/><Relationship Id="rId4" Type="http://schemas.openxmlformats.org/officeDocument/2006/relationships/tags" Target="../tags/tag90.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slideMaster" Target="../slideMasters/slideMaster2.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2.png"/><Relationship Id="rId4"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slideMaster" Target="../slideMasters/slideMaster2.xml"/><Relationship Id="rId5" Type="http://schemas.openxmlformats.org/officeDocument/2006/relationships/tags" Target="../tags/tag104.xml"/><Relationship Id="rId4" Type="http://schemas.openxmlformats.org/officeDocument/2006/relationships/tags" Target="../tags/tag103.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slideMaster" Target="../slideMasters/slideMaster2.xml"/><Relationship Id="rId4" Type="http://schemas.openxmlformats.org/officeDocument/2006/relationships/tags" Target="../tags/tag108.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slideMaster" Target="../slideMasters/slideMaster2.xml"/><Relationship Id="rId5" Type="http://schemas.openxmlformats.org/officeDocument/2006/relationships/tags" Target="../tags/tag113.xml"/><Relationship Id="rId4" Type="http://schemas.openxmlformats.org/officeDocument/2006/relationships/tags" Target="../tags/tag11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0.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slideMaster" Target="../slideMasters/slideMaster1.xml"/><Relationship Id="rId4" Type="http://schemas.openxmlformats.org/officeDocument/2006/relationships/tags" Target="../tags/tag34.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slideMaster" Target="../slideMasters/slideMaster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Master" Target="../slideMasters/slideMaster1.xml"/><Relationship Id="rId5" Type="http://schemas.openxmlformats.org/officeDocument/2006/relationships/tags" Target="../tags/tag48.xml"/><Relationship Id="rId4" Type="http://schemas.openxmlformats.org/officeDocument/2006/relationships/tags" Target="../tags/tag4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 name="组合 1"/>
          <p:cNvGrpSpPr/>
          <p:nvPr userDrawn="1"/>
        </p:nvGrpSpPr>
        <p:grpSpPr>
          <a:xfrm>
            <a:off x="0" y="0"/>
            <a:ext cx="12193270" cy="6858000"/>
            <a:chOff x="0" y="0"/>
            <a:chExt cx="19202" cy="10800"/>
          </a:xfrm>
        </p:grpSpPr>
        <p:pic>
          <p:nvPicPr>
            <p:cNvPr id="8" name="图片 7"/>
            <p:cNvPicPr>
              <a:picLocks noChangeAspect="1"/>
            </p:cNvPicPr>
            <p:nvPr userDrawn="1">
              <p:custDataLst>
                <p:tags r:id="rId1"/>
              </p:custDataLst>
            </p:nvPr>
          </p:nvPicPr>
          <p:blipFill rotWithShape="1">
            <a:blip r:embed="rId4"/>
            <a:srcRect/>
            <a:stretch>
              <a:fillRect/>
            </a:stretch>
          </p:blipFill>
          <p:spPr>
            <a:xfrm>
              <a:off x="0" y="1"/>
              <a:ext cx="19202" cy="10799"/>
            </a:xfrm>
            <a:prstGeom prst="rect">
              <a:avLst/>
            </a:prstGeom>
          </p:spPr>
        </p:pic>
        <p:sp>
          <p:nvSpPr>
            <p:cNvPr id="9" name="矩形 8"/>
            <p:cNvSpPr/>
            <p:nvPr userDrawn="1">
              <p:custDataLst>
                <p:tags r:id="rId2"/>
              </p:custDataLst>
            </p:nvPr>
          </p:nvSpPr>
          <p:spPr>
            <a:xfrm>
              <a:off x="0" y="0"/>
              <a:ext cx="19202" cy="10800"/>
            </a:xfrm>
            <a:prstGeom prst="rect">
              <a:avLst/>
            </a:prstGeom>
            <a:solidFill>
              <a:srgbClr val="0E2D5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60" y="774040"/>
            <a:ext cx="10973880" cy="5483082"/>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5"/>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7" name="组合 6"/>
          <p:cNvGrpSpPr/>
          <p:nvPr userDrawn="1"/>
        </p:nvGrpSpPr>
        <p:grpSpPr>
          <a:xfrm>
            <a:off x="0" y="0"/>
            <a:ext cx="12193201" cy="6858000"/>
            <a:chOff x="0" y="205"/>
            <a:chExt cx="14400" cy="8101"/>
          </a:xfrm>
        </p:grpSpPr>
        <p:pic>
          <p:nvPicPr>
            <p:cNvPr id="8" name="图片 7"/>
            <p:cNvPicPr>
              <a:picLocks noChangeAspect="1"/>
            </p:cNvPicPr>
            <p:nvPr>
              <p:custDataLst>
                <p:tags r:id="rId1"/>
              </p:custDataLst>
            </p:nvPr>
          </p:nvPicPr>
          <p:blipFill rotWithShape="1">
            <a:blip r:embed="rId4"/>
            <a:srcRect/>
            <a:stretch>
              <a:fillRect/>
            </a:stretch>
          </p:blipFill>
          <p:spPr>
            <a:xfrm>
              <a:off x="0" y="206"/>
              <a:ext cx="14400" cy="8100"/>
            </a:xfrm>
            <a:prstGeom prst="rect">
              <a:avLst/>
            </a:prstGeom>
          </p:spPr>
        </p:pic>
        <p:sp>
          <p:nvSpPr>
            <p:cNvPr id="9" name="矩形 8"/>
            <p:cNvSpPr/>
            <p:nvPr>
              <p:custDataLst>
                <p:tags r:id="rId2"/>
              </p:custDataLst>
            </p:nvPr>
          </p:nvSpPr>
          <p:spPr>
            <a:xfrm>
              <a:off x="0" y="205"/>
              <a:ext cx="14400" cy="8101"/>
            </a:xfrm>
            <a:prstGeom prst="rect">
              <a:avLst/>
            </a:prstGeom>
            <a:solidFill>
              <a:srgbClr val="0E2D52">
                <a:alpha val="8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1"/>
            </p:custDataLst>
          </p:nvPr>
        </p:nvPicPr>
        <p:blipFill rotWithShape="1">
          <a:blip r:embed="rId4"/>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5">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2"/>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2"/>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2024/11/11</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2"/>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custDataLst>
              <p:tags r:id="rId4"/>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5"/>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2024/11/11</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2024/11/11</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1"/>
            </p:custDataLst>
          </p:nvPr>
        </p:nvPicPr>
        <p:blipFill rotWithShape="1">
          <a:blip r:embed="rId4"/>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5">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2"/>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2"/>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60" y="774040"/>
            <a:ext cx="10973880" cy="5483082"/>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5"/>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cxnSp>
        <p:nvCxnSpPr>
          <p:cNvPr id="7" name="直接连接符 6"/>
          <p:cNvCxnSpPr/>
          <p:nvPr userDrawn="1"/>
        </p:nvCxnSpPr>
        <p:spPr>
          <a:xfrm>
            <a:off x="1007586" y="833967"/>
            <a:ext cx="1046534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123" name="Group 7"/>
          <p:cNvGrpSpPr/>
          <p:nvPr userDrawn="1"/>
        </p:nvGrpSpPr>
        <p:grpSpPr>
          <a:xfrm>
            <a:off x="431822" y="391584"/>
            <a:ext cx="520727" cy="273049"/>
            <a:chOff x="0" y="0"/>
            <a:chExt cx="1041399" cy="549275"/>
          </a:xfrm>
        </p:grpSpPr>
        <p:sp>
          <p:nvSpPr>
            <p:cNvPr id="5124" name="Freeform 16"/>
            <p:cNvSpPr/>
            <p:nvPr/>
          </p:nvSpPr>
          <p:spPr>
            <a:xfrm>
              <a:off x="0" y="0"/>
              <a:ext cx="361950" cy="549275"/>
            </a:xfrm>
            <a:custGeom>
              <a:avLst/>
              <a:gdLst/>
              <a:ahLst/>
              <a:cxnLst>
                <a:cxn ang="0">
                  <a:pos x="3619" y="83113"/>
                </a:cxn>
                <a:cxn ang="0">
                  <a:pos x="86868" y="0"/>
                </a:cxn>
                <a:cxn ang="0">
                  <a:pos x="361950" y="274637"/>
                </a:cxn>
                <a:cxn ang="0">
                  <a:pos x="86868" y="549275"/>
                </a:cxn>
                <a:cxn ang="0">
                  <a:pos x="0" y="462547"/>
                </a:cxn>
                <a:cxn ang="0">
                  <a:pos x="191833" y="271023"/>
                </a:cxn>
                <a:cxn ang="0">
                  <a:pos x="3619" y="83113"/>
                </a:cxn>
              </a:cxnLst>
              <a:rect l="0" t="0" r="0" b="0"/>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lstStyle/>
            <a:p>
              <a:endParaRPr lang="zh-CN" altLang="en-US" sz="2400"/>
            </a:p>
          </p:txBody>
        </p:sp>
        <p:sp>
          <p:nvSpPr>
            <p:cNvPr id="5125" name="Freeform 17"/>
            <p:cNvSpPr/>
            <p:nvPr/>
          </p:nvSpPr>
          <p:spPr>
            <a:xfrm>
              <a:off x="338137" y="0"/>
              <a:ext cx="360362" cy="549275"/>
            </a:xfrm>
            <a:custGeom>
              <a:avLst/>
              <a:gdLst/>
              <a:ahLst/>
              <a:cxnLst>
                <a:cxn ang="0">
                  <a:pos x="3612" y="83113"/>
                </a:cxn>
                <a:cxn ang="0">
                  <a:pos x="86703" y="0"/>
                </a:cxn>
                <a:cxn ang="0">
                  <a:pos x="360362" y="274637"/>
                </a:cxn>
                <a:cxn ang="0">
                  <a:pos x="86703" y="549275"/>
                </a:cxn>
                <a:cxn ang="0">
                  <a:pos x="0" y="462547"/>
                </a:cxn>
                <a:cxn ang="0">
                  <a:pos x="191470" y="271023"/>
                </a:cxn>
                <a:cxn ang="0">
                  <a:pos x="3612" y="83113"/>
                </a:cxn>
              </a:cxnLst>
              <a:rect l="0" t="0" r="0" b="0"/>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lstStyle/>
            <a:p>
              <a:endParaRPr lang="zh-CN" altLang="en-US" sz="2400"/>
            </a:p>
          </p:txBody>
        </p:sp>
        <p:sp>
          <p:nvSpPr>
            <p:cNvPr id="5126" name="Freeform 18"/>
            <p:cNvSpPr/>
            <p:nvPr/>
          </p:nvSpPr>
          <p:spPr>
            <a:xfrm>
              <a:off x="681037" y="0"/>
              <a:ext cx="360362" cy="549275"/>
            </a:xfrm>
            <a:custGeom>
              <a:avLst/>
              <a:gdLst/>
              <a:ahLst/>
              <a:cxnLst>
                <a:cxn ang="0">
                  <a:pos x="3612" y="83113"/>
                </a:cxn>
                <a:cxn ang="0">
                  <a:pos x="85800" y="0"/>
                </a:cxn>
                <a:cxn ang="0">
                  <a:pos x="360362" y="274637"/>
                </a:cxn>
                <a:cxn ang="0">
                  <a:pos x="85800" y="549275"/>
                </a:cxn>
                <a:cxn ang="0">
                  <a:pos x="0" y="462547"/>
                </a:cxn>
                <a:cxn ang="0">
                  <a:pos x="191470" y="271023"/>
                </a:cxn>
                <a:cxn ang="0">
                  <a:pos x="3612" y="83113"/>
                </a:cxn>
              </a:cxnLst>
              <a:rect l="0" t="0" r="0" b="0"/>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lstStyle/>
            <a:p>
              <a:endParaRPr lang="zh-CN" altLang="en-US" sz="2400"/>
            </a:p>
          </p:txBody>
        </p:sp>
      </p:grpSp>
      <p:grpSp>
        <p:nvGrpSpPr>
          <p:cNvPr id="5127" name="组合 3"/>
          <p:cNvGrpSpPr/>
          <p:nvPr userDrawn="1"/>
        </p:nvGrpSpPr>
        <p:grpSpPr>
          <a:xfrm>
            <a:off x="6373616" y="25400"/>
            <a:ext cx="5180560" cy="804333"/>
            <a:chOff x="635" y="368"/>
            <a:chExt cx="6118" cy="950"/>
          </a:xfrm>
        </p:grpSpPr>
        <p:pic>
          <p:nvPicPr>
            <p:cNvPr id="5128" name="Picture 2" descr="D:\我的文档\Desktop\环境工程.png"/>
            <p:cNvPicPr>
              <a:picLocks noChangeAspect="1"/>
            </p:cNvPicPr>
            <p:nvPr/>
          </p:nvPicPr>
          <p:blipFill>
            <a:blip r:embed="rId2">
              <a:grayscl/>
            </a:blip>
            <a:stretch>
              <a:fillRect/>
            </a:stretch>
          </p:blipFill>
          <p:spPr>
            <a:xfrm>
              <a:off x="635" y="368"/>
              <a:ext cx="948" cy="950"/>
            </a:xfrm>
            <a:prstGeom prst="rect">
              <a:avLst/>
            </a:prstGeom>
            <a:noFill/>
            <a:ln w="9525">
              <a:noFill/>
            </a:ln>
          </p:spPr>
        </p:pic>
        <p:sp>
          <p:nvSpPr>
            <p:cNvPr id="5" name="TextBox 24"/>
            <p:cNvSpPr txBox="1"/>
            <p:nvPr/>
          </p:nvSpPr>
          <p:spPr>
            <a:xfrm>
              <a:off x="1625" y="425"/>
              <a:ext cx="5128" cy="593"/>
            </a:xfrm>
            <a:prstGeom prst="rect">
              <a:avLst/>
            </a:prstGeom>
            <a:noFill/>
          </p:spPr>
          <p:txBody>
            <a:bodyPr wrap="none">
              <a:spAutoFit/>
            </a:bodyPr>
            <a:lstStyle/>
            <a:p>
              <a:pPr marR="0" defTabSz="914400" fontAlgn="auto">
                <a:spcBef>
                  <a:spcPts val="0"/>
                </a:spcBef>
                <a:spcAft>
                  <a:spcPts val="0"/>
                </a:spcAft>
                <a:buClrTx/>
                <a:buSzTx/>
                <a:buFontTx/>
                <a:defRPr/>
              </a:pPr>
              <a:r>
                <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rPr>
                <a:t>江西环境工程职业学院</a:t>
              </a:r>
            </a:p>
          </p:txBody>
        </p:sp>
        <p:sp>
          <p:nvSpPr>
            <p:cNvPr id="5130" name="TextBox 27"/>
            <p:cNvSpPr txBox="1"/>
            <p:nvPr/>
          </p:nvSpPr>
          <p:spPr>
            <a:xfrm>
              <a:off x="1563" y="880"/>
              <a:ext cx="4934" cy="326"/>
            </a:xfrm>
            <a:prstGeom prst="rect">
              <a:avLst/>
            </a:prstGeom>
            <a:noFill/>
            <a:ln w="9525">
              <a:noFill/>
            </a:ln>
          </p:spPr>
          <p:txBody>
            <a:bodyPr wrap="none" anchor="t" anchorCtr="0">
              <a:spAutoFit/>
            </a:bodyPr>
            <a:lstStyle/>
            <a:p>
              <a:pPr lvl="0"/>
              <a:r>
                <a:rPr lang="en-US" altLang="zh-CN" sz="1200" b="1" dirty="0">
                  <a:solidFill>
                    <a:srgbClr val="000000"/>
                  </a:solidFill>
                  <a:latin typeface="Adobe 黑体 Std R" panose="020B0400000000000000" charset="-122"/>
                  <a:ea typeface="Adobe 黑体 Std R" panose="020B0400000000000000" charset="-122"/>
                </a:rPr>
                <a:t>JIANGXI ENVIRONMENTAL ENGINEERING VOCATIONAL COLLEGE</a:t>
              </a:r>
            </a:p>
          </p:txBody>
        </p:sp>
      </p:grpSp>
      <p:sp>
        <p:nvSpPr>
          <p:cNvPr id="2" name="日期占位符 1"/>
          <p:cNvSpPr>
            <a:spLocks noGrp="1"/>
          </p:cNvSpPr>
          <p:nvPr>
            <p:ph type="dt" sz="half" idx="10"/>
          </p:nvPr>
        </p:nvSpPr>
        <p:spPr>
          <a:xfrm>
            <a:off x="838244" y="6356351"/>
            <a:ext cx="2743343" cy="366184"/>
          </a:xfrm>
          <a:prstGeom prst="rect">
            <a:avLst/>
          </a:prstGeom>
        </p:spPr>
        <p:txBody>
          <a:bodyPr vert="horz" lIns="68580" tIns="34290" rIns="68580" bIns="34290" rtlCol="0"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810" y="6356351"/>
            <a:ext cx="4115014" cy="366184"/>
          </a:xfrm>
          <a:prstGeom prst="rect">
            <a:avLst/>
          </a:prstGeom>
        </p:spPr>
        <p:txBody>
          <a:bodyPr vert="horz"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1048" y="6356351"/>
            <a:ext cx="2743343" cy="366184"/>
          </a:xfrm>
          <a:prstGeom prst="rect">
            <a:avLst/>
          </a:prstGeom>
        </p:spPr>
        <p:txBody>
          <a:bodyPr vert="horz" wrap="square" lIns="68580" tIns="34290" rIns="68580" bIns="34290" numCol="1" anchor="ctr" anchorCtr="0" compatLnSpc="1"/>
          <a:lstStyle/>
          <a:p>
            <a:pPr lvl="0" eaLnBrk="1" fontAlgn="base" hangingPunct="1">
              <a:buNone/>
            </a:pPr>
            <a:fld id="{9A0DB2DC-4C9A-4742-B13C-FB6460FD3503}" type="slidenum">
              <a:rPr lang="zh-CN" altLang="en-US" strike="noStrike" noProof="1" dirty="0">
                <a:latin typeface="Calibri" panose="020F050202020403020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2"/>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custDataLst>
              <p:tags r:id="rId3"/>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2024/11/11</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2"/>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custDataLst>
              <p:tags r:id="rId4"/>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5"/>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2024/11/11</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2024/11/11</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2024/11/11</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2"/>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2024/11/11</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2"/>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tags" Target="../tags/tag6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ags" Target="../tags/tag61.xml"/><Relationship Id="rId2" Type="http://schemas.openxmlformats.org/officeDocument/2006/relationships/slideLayout" Target="../slideLayouts/slideLayout13.xml"/><Relationship Id="rId16" Type="http://schemas.openxmlformats.org/officeDocument/2006/relationships/tags" Target="../tags/tag6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9.xml"/><Relationship Id="rId10" Type="http://schemas.openxmlformats.org/officeDocument/2006/relationships/slideLayout" Target="../slideLayouts/slideLayout21.xml"/><Relationship Id="rId19" Type="http://schemas.openxmlformats.org/officeDocument/2006/relationships/tags" Target="../tags/tag63.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3"/>
            <p:custDataLst>
              <p:tags r:id="rId17"/>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t>2024/11/11</a:t>
            </a:fld>
            <a:endParaRPr lang="zh-CN" altLang="en-US"/>
          </a:p>
        </p:txBody>
      </p:sp>
      <p:sp>
        <p:nvSpPr>
          <p:cNvPr id="5" name="页脚占位符 4"/>
          <p:cNvSpPr>
            <a:spLocks noGrp="1"/>
          </p:cNvSpPr>
          <p:nvPr>
            <p:ph type="ftr" sz="quarter" idx="3"/>
            <p:custDataLst>
              <p:tags r:id="rId18"/>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16.xml"/><Relationship Id="rId7" Type="http://schemas.openxmlformats.org/officeDocument/2006/relationships/image" Target="../media/image5.png"/><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4.png"/><Relationship Id="rId5" Type="http://schemas.openxmlformats.org/officeDocument/2006/relationships/notesSlide" Target="../notesSlides/notesSlide1.xml"/><Relationship Id="rId4"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4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5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51.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5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53.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54.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55.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5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58.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tags" Target="../tags/tag124.xml"/><Relationship Id="rId13" Type="http://schemas.openxmlformats.org/officeDocument/2006/relationships/tags" Target="../tags/tag129.xml"/><Relationship Id="rId18" Type="http://schemas.openxmlformats.org/officeDocument/2006/relationships/tags" Target="../tags/tag134.xml"/><Relationship Id="rId26" Type="http://schemas.openxmlformats.org/officeDocument/2006/relationships/slideLayout" Target="../slideLayouts/slideLayout1.xml"/><Relationship Id="rId3" Type="http://schemas.openxmlformats.org/officeDocument/2006/relationships/tags" Target="../tags/tag119.xml"/><Relationship Id="rId21" Type="http://schemas.openxmlformats.org/officeDocument/2006/relationships/tags" Target="../tags/tag137.xml"/><Relationship Id="rId7" Type="http://schemas.openxmlformats.org/officeDocument/2006/relationships/tags" Target="../tags/tag123.xml"/><Relationship Id="rId12" Type="http://schemas.openxmlformats.org/officeDocument/2006/relationships/tags" Target="../tags/tag128.xml"/><Relationship Id="rId17" Type="http://schemas.openxmlformats.org/officeDocument/2006/relationships/tags" Target="../tags/tag133.xml"/><Relationship Id="rId25" Type="http://schemas.openxmlformats.org/officeDocument/2006/relationships/tags" Target="../tags/tag141.xml"/><Relationship Id="rId2" Type="http://schemas.openxmlformats.org/officeDocument/2006/relationships/tags" Target="../tags/tag118.xml"/><Relationship Id="rId16" Type="http://schemas.openxmlformats.org/officeDocument/2006/relationships/tags" Target="../tags/tag132.xml"/><Relationship Id="rId20" Type="http://schemas.openxmlformats.org/officeDocument/2006/relationships/tags" Target="../tags/tag136.xml"/><Relationship Id="rId29" Type="http://schemas.openxmlformats.org/officeDocument/2006/relationships/image" Target="../media/image5.png"/><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tags" Target="../tags/tag127.xml"/><Relationship Id="rId24" Type="http://schemas.openxmlformats.org/officeDocument/2006/relationships/tags" Target="../tags/tag140.xml"/><Relationship Id="rId5" Type="http://schemas.openxmlformats.org/officeDocument/2006/relationships/tags" Target="../tags/tag121.xml"/><Relationship Id="rId15" Type="http://schemas.openxmlformats.org/officeDocument/2006/relationships/tags" Target="../tags/tag131.xml"/><Relationship Id="rId23" Type="http://schemas.openxmlformats.org/officeDocument/2006/relationships/tags" Target="../tags/tag139.xml"/><Relationship Id="rId28" Type="http://schemas.openxmlformats.org/officeDocument/2006/relationships/image" Target="../media/image6.png"/><Relationship Id="rId10" Type="http://schemas.openxmlformats.org/officeDocument/2006/relationships/tags" Target="../tags/tag126.xml"/><Relationship Id="rId19" Type="http://schemas.openxmlformats.org/officeDocument/2006/relationships/tags" Target="../tags/tag135.xml"/><Relationship Id="rId4" Type="http://schemas.openxmlformats.org/officeDocument/2006/relationships/tags" Target="../tags/tag120.xml"/><Relationship Id="rId9" Type="http://schemas.openxmlformats.org/officeDocument/2006/relationships/tags" Target="../tags/tag125.xml"/><Relationship Id="rId14" Type="http://schemas.openxmlformats.org/officeDocument/2006/relationships/tags" Target="../tags/tag130.xml"/><Relationship Id="rId22" Type="http://schemas.openxmlformats.org/officeDocument/2006/relationships/tags" Target="../tags/tag138.xml"/><Relationship Id="rId27"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59.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60.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6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6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6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6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165.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66.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167.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16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4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6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170.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171.xml"/><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3.xml"/><Relationship Id="rId1" Type="http://schemas.openxmlformats.org/officeDocument/2006/relationships/tags" Target="../tags/tag172.xml"/><Relationship Id="rId5" Type="http://schemas.openxmlformats.org/officeDocument/2006/relationships/image" Target="../media/image21.png"/><Relationship Id="rId4"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4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4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4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4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4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图片 28"/>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rot="21300000">
            <a:off x="8331524" y="5719374"/>
            <a:ext cx="2969740" cy="1259684"/>
          </a:xfrm>
          <a:prstGeom prst="rect">
            <a:avLst/>
          </a:prstGeom>
        </p:spPr>
      </p:pic>
      <p:sp>
        <p:nvSpPr>
          <p:cNvPr id="146" name="文本框 145"/>
          <p:cNvSpPr txBox="1">
            <a:spLocks noChangeArrowheads="1"/>
          </p:cNvSpPr>
          <p:nvPr>
            <p:custDataLst>
              <p:tags r:id="rId3"/>
            </p:custDataLst>
          </p:nvPr>
        </p:nvSpPr>
        <p:spPr bwMode="auto">
          <a:xfrm flipH="1">
            <a:off x="117475" y="2001203"/>
            <a:ext cx="8871585" cy="93853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anchor="ctr" anchorCtr="0">
            <a:spAutoFit/>
          </a:bodyPr>
          <a:lstStyle/>
          <a:p>
            <a:pPr defTabSz="685800"/>
            <a:r>
              <a:rPr lang="zh-CN" altLang="en-US" sz="5400" spc="100" dirty="0" smtClean="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项目</a:t>
            </a:r>
            <a:r>
              <a:rPr lang="en-US" altLang="zh-CN" sz="5400" spc="100" dirty="0" smtClean="0">
                <a:gradFill>
                  <a:gsLst>
                    <a:gs pos="80000">
                      <a:srgbClr val="F4F5F7"/>
                    </a:gs>
                    <a:gs pos="45000">
                      <a:schemeClr val="accent1">
                        <a:lumMod val="5000"/>
                        <a:lumOff val="95000"/>
                      </a:schemeClr>
                    </a:gs>
                    <a:gs pos="65000">
                      <a:srgbClr val="C3C8D4"/>
                    </a:gs>
                  </a:gsLst>
                  <a:lin ang="5400000" scaled="0"/>
                </a:gradFill>
                <a:latin typeface="汉仪菱心体简" panose="02010400000101010101" charset="-122"/>
                <a:ea typeface="汉仪菱心体简" panose="02010400000101010101" charset="-122"/>
                <a:sym typeface="+mn-ea"/>
              </a:rPr>
              <a:t>6</a:t>
            </a:r>
            <a:r>
              <a:rPr lang="zh-CN" altLang="en-US" sz="5400" spc="100" dirty="0" smtClean="0">
                <a:gradFill>
                  <a:gsLst>
                    <a:gs pos="80000">
                      <a:srgbClr val="F4F5F7"/>
                    </a:gs>
                    <a:gs pos="45000">
                      <a:schemeClr val="accent1">
                        <a:lumMod val="5000"/>
                        <a:lumOff val="95000"/>
                      </a:schemeClr>
                    </a:gs>
                    <a:gs pos="65000">
                      <a:srgbClr val="C3C8D4"/>
                    </a:gs>
                  </a:gsLst>
                  <a:lin ang="5400000" scaled="0"/>
                </a:gradFill>
                <a:latin typeface="汉仪菱心体简" panose="02010400000101010101" charset="-122"/>
                <a:ea typeface="汉仪菱心体简" panose="02010400000101010101" charset="-122"/>
                <a:sym typeface="+mn-ea"/>
              </a:rPr>
              <a:t> 串行</a:t>
            </a:r>
            <a:r>
              <a:rPr lang="zh-CN" altLang="en-US" sz="5400" spc="100" dirty="0">
                <a:gradFill>
                  <a:gsLst>
                    <a:gs pos="80000">
                      <a:srgbClr val="F4F5F7"/>
                    </a:gs>
                    <a:gs pos="45000">
                      <a:schemeClr val="accent1">
                        <a:lumMod val="5000"/>
                        <a:lumOff val="95000"/>
                      </a:schemeClr>
                    </a:gs>
                    <a:gs pos="65000">
                      <a:srgbClr val="C3C8D4"/>
                    </a:gs>
                  </a:gsLst>
                  <a:lin ang="5400000" scaled="0"/>
                </a:gradFill>
                <a:latin typeface="汉仪菱心体简" panose="02010400000101010101" charset="-122"/>
                <a:ea typeface="汉仪菱心体简" panose="02010400000101010101" charset="-122"/>
                <a:sym typeface="+mn-ea"/>
              </a:rPr>
              <a:t>通信系统设计</a:t>
            </a:r>
            <a:endPar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endParaRPr>
          </a:p>
        </p:txBody>
      </p:sp>
      <p:pic>
        <p:nvPicPr>
          <p:cNvPr id="2560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1270" y="2939733"/>
            <a:ext cx="3576737" cy="3465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507683"/>
            <a:ext cx="8488473"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sym typeface="+mn-ea"/>
              </a:rPr>
              <a:t>任务</a:t>
            </a:r>
            <a:r>
              <a:rPr lang="en-US" altLang="zh-CN" sz="2800" b="1" dirty="0">
                <a:solidFill>
                  <a:schemeClr val="bg2"/>
                </a:solidFill>
                <a:latin typeface="宋体" panose="02010600030101010101" pitchFamily="2" charset="-122"/>
                <a:ea typeface="宋体" panose="02010600030101010101" pitchFamily="2" charset="-122"/>
                <a:sym typeface="+mn-ea"/>
              </a:rPr>
              <a:t>6.2 74LS165</a:t>
            </a:r>
            <a:r>
              <a:rPr lang="zh-CN" altLang="en-US" sz="2800" b="1" dirty="0">
                <a:solidFill>
                  <a:schemeClr val="bg2"/>
                </a:solidFill>
                <a:latin typeface="宋体" panose="02010600030101010101" pitchFamily="2" charset="-122"/>
                <a:ea typeface="宋体" panose="02010600030101010101" pitchFamily="2" charset="-122"/>
                <a:sym typeface="+mn-ea"/>
              </a:rPr>
              <a:t>串行输入按键状态信息</a:t>
            </a:r>
            <a:endParaRPr lang="zh-CN" altLang="en-US"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78255"/>
            <a:ext cx="10429875" cy="5262979"/>
          </a:xfrm>
          <a:prstGeom prst="rect">
            <a:avLst/>
          </a:prstGeom>
        </p:spPr>
        <p:txBody>
          <a:bodyPr wrap="square">
            <a:spAutoFit/>
          </a:bodyPr>
          <a:lstStyle/>
          <a:p>
            <a:pPr marL="0" indent="0" algn="just" defTabSz="266700">
              <a:spcBef>
                <a:spcPct val="0"/>
              </a:spcBef>
              <a:spcAft>
                <a:spcPct val="0"/>
              </a:spcAft>
            </a:pPr>
            <a:r>
              <a:rPr sz="2800" b="1" dirty="0" err="1">
                <a:solidFill>
                  <a:schemeClr val="bg2"/>
                </a:solidFill>
                <a:latin typeface="宋体" panose="02010600030101010101" pitchFamily="2" charset="-122"/>
                <a:ea typeface="宋体" panose="02010600030101010101" pitchFamily="2" charset="-122"/>
              </a:rPr>
              <a:t>任务目标</a:t>
            </a:r>
            <a:endParaRPr sz="2800" b="1" dirty="0">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dirty="0">
                <a:solidFill>
                  <a:schemeClr val="bg2"/>
                </a:solidFill>
                <a:latin typeface="宋体" panose="02010600030101010101" pitchFamily="2" charset="-122"/>
                <a:ea typeface="宋体" panose="02010600030101010101" pitchFamily="2" charset="-122"/>
              </a:rPr>
              <a:t>1、知识目标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掌握</a:t>
            </a:r>
            <a:r>
              <a:rPr lang="en-US" altLang="zh-CN" sz="2800" b="1" dirty="0">
                <a:solidFill>
                  <a:schemeClr val="bg2"/>
                </a:solidFill>
                <a:latin typeface="宋体" panose="02010600030101010101" pitchFamily="2" charset="-122"/>
                <a:ea typeface="宋体" panose="02010600030101010101" pitchFamily="2" charset="-122"/>
              </a:rPr>
              <a:t>74LS165</a:t>
            </a:r>
            <a:r>
              <a:rPr lang="zh-CN" altLang="en-US" sz="2800" b="1" dirty="0">
                <a:solidFill>
                  <a:schemeClr val="bg2"/>
                </a:solidFill>
                <a:latin typeface="宋体" panose="02010600030101010101" pitchFamily="2" charset="-122"/>
                <a:ea typeface="宋体" panose="02010600030101010101" pitchFamily="2" charset="-122"/>
              </a:rPr>
              <a:t>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初步了解</a:t>
            </a:r>
            <a:r>
              <a:rPr lang="en-US" altLang="zh-CN" sz="2800" b="1" dirty="0">
                <a:solidFill>
                  <a:schemeClr val="bg2"/>
                </a:solidFill>
                <a:latin typeface="宋体" panose="02010600030101010101" pitchFamily="2" charset="-122"/>
                <a:ea typeface="宋体" panose="02010600030101010101" pitchFamily="2" charset="-122"/>
              </a:rPr>
              <a:t>MCS-51</a:t>
            </a:r>
            <a:r>
              <a:rPr lang="zh-CN" altLang="en-US" sz="2800" b="1" dirty="0">
                <a:solidFill>
                  <a:schemeClr val="bg2"/>
                </a:solidFill>
                <a:latin typeface="宋体" panose="02010600030101010101" pitchFamily="2" charset="-122"/>
                <a:ea typeface="宋体" panose="02010600030101010101" pitchFamily="2" charset="-122"/>
              </a:rPr>
              <a:t>系列单片机串口的使用方法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熟练掌握</a:t>
            </a:r>
            <a:r>
              <a:rPr lang="en-US" altLang="zh-CN" sz="2800" b="1" dirty="0">
                <a:solidFill>
                  <a:schemeClr val="bg2"/>
                </a:solidFill>
                <a:latin typeface="宋体" panose="02010600030101010101" pitchFamily="2" charset="-122"/>
                <a:ea typeface="宋体" panose="02010600030101010101" pitchFamily="2" charset="-122"/>
              </a:rPr>
              <a:t>C51</a:t>
            </a:r>
            <a:r>
              <a:rPr lang="zh-CN" altLang="en-US" sz="2800" b="1" dirty="0">
                <a:solidFill>
                  <a:schemeClr val="bg2"/>
                </a:solidFill>
                <a:latin typeface="宋体" panose="02010600030101010101" pitchFamily="2" charset="-122"/>
                <a:ea typeface="宋体" panose="02010600030101010101" pitchFamily="2" charset="-122"/>
              </a:rPr>
              <a:t>系列单片机串行通信系统的组成、功能</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2</a:t>
            </a:r>
            <a:r>
              <a:rPr sz="2800" b="1" dirty="0">
                <a:solidFill>
                  <a:schemeClr val="bg2"/>
                </a:solidFill>
                <a:latin typeface="宋体" panose="02010600030101010101" pitchFamily="2" charset="-122"/>
                <a:ea typeface="宋体" panose="02010600030101010101" pitchFamily="2" charset="-122"/>
              </a:rPr>
              <a:t>、技能目标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能利用单片机的串口编写程序进行远程控制</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a:t>
            </a:r>
            <a:r>
              <a:rPr lang="en-US" altLang="zh-CN" sz="2800" b="1" dirty="0">
                <a:solidFill>
                  <a:schemeClr val="bg2"/>
                </a:solidFill>
                <a:latin typeface="宋体" panose="02010600030101010101" pitchFamily="2" charset="-122"/>
                <a:ea typeface="宋体" panose="02010600030101010101" pitchFamily="2" charset="-122"/>
              </a:rPr>
              <a:t>74LS165</a:t>
            </a:r>
            <a:r>
              <a:rPr lang="zh-CN" altLang="en-US" sz="2800" b="1" dirty="0">
                <a:solidFill>
                  <a:schemeClr val="bg2"/>
                </a:solidFill>
                <a:latin typeface="宋体" panose="02010600030101010101" pitchFamily="2" charset="-122"/>
                <a:ea typeface="宋体" panose="02010600030101010101" pitchFamily="2" charset="-122"/>
              </a:rPr>
              <a:t>串行输入按键状态信息</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3</a:t>
            </a:r>
            <a:r>
              <a:rPr sz="2800" b="1" dirty="0">
                <a:solidFill>
                  <a:schemeClr val="bg2"/>
                </a:solidFill>
                <a:latin typeface="宋体" panose="02010600030101010101" pitchFamily="2" charset="-122"/>
                <a:ea typeface="宋体" panose="02010600030101010101" pitchFamily="2" charset="-122"/>
              </a:rPr>
              <a:t>、素养目标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培养学生的编程思维能力</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培养学生探索的进取精神</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培养学生严谨细致的工作</a:t>
            </a:r>
            <a:r>
              <a:rPr lang="zh-CN" altLang="en-US" sz="2800" b="1" dirty="0" smtClean="0">
                <a:solidFill>
                  <a:schemeClr val="bg2"/>
                </a:solidFill>
                <a:latin typeface="宋体" panose="02010600030101010101" pitchFamily="2" charset="-122"/>
                <a:ea typeface="宋体" panose="02010600030101010101" pitchFamily="2" charset="-122"/>
              </a:rPr>
              <a:t>态度</a:t>
            </a:r>
            <a:endParaRPr sz="2800" b="1" dirty="0">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5934459"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.2.1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smtClean="0">
                <a:solidFill>
                  <a:schemeClr val="bg2"/>
                </a:solidFill>
                <a:latin typeface="宋体" panose="02010600030101010101" pitchFamily="2" charset="-122"/>
                <a:ea typeface="宋体" panose="02010600030101010101" pitchFamily="2" charset="-122"/>
                <a:sym typeface="+mn-ea"/>
              </a:rPr>
              <a:t>串行口</a:t>
            </a:r>
            <a:r>
              <a:rPr lang="zh-CN" altLang="en-US" sz="2800" b="1" dirty="0">
                <a:solidFill>
                  <a:schemeClr val="bg2"/>
                </a:solidFill>
                <a:latin typeface="宋体" panose="02010600030101010101" pitchFamily="2" charset="-122"/>
                <a:ea typeface="宋体" panose="02010600030101010101" pitchFamily="2" charset="-122"/>
                <a:sym typeface="+mn-ea"/>
              </a:rPr>
              <a:t>特殊功能寄存器</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1814830"/>
          </a:xfrm>
          <a:prstGeom prst="rect">
            <a:avLst/>
          </a:prstGeom>
        </p:spPr>
        <p:txBody>
          <a:bodyPr wrap="square">
            <a:spAutoFit/>
          </a:bodyPr>
          <a:lstStyle/>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89C51</a:t>
            </a:r>
            <a:r>
              <a:rPr lang="zh-CN" altLang="en-US" sz="2800" b="1" dirty="0">
                <a:solidFill>
                  <a:schemeClr val="bg2"/>
                </a:solidFill>
                <a:latin typeface="宋体" panose="02010600030101010101" pitchFamily="2" charset="-122"/>
                <a:ea typeface="宋体" panose="02010600030101010101" pitchFamily="2" charset="-122"/>
              </a:rPr>
              <a:t>单片机内有一个可编程的全双工通用异步收发器，它也可以作为同步移位寄存器使用。其字符帧格式可以为</a:t>
            </a:r>
            <a:r>
              <a:rPr lang="en-US" altLang="zh-CN" sz="2800" b="1" dirty="0">
                <a:solidFill>
                  <a:schemeClr val="bg2"/>
                </a:solidFill>
                <a:latin typeface="宋体" panose="02010600030101010101" pitchFamily="2" charset="-122"/>
                <a:ea typeface="宋体" panose="02010600030101010101" pitchFamily="2" charset="-122"/>
              </a:rPr>
              <a:t>8</a:t>
            </a:r>
            <a:r>
              <a:rPr lang="zh-CN" altLang="en-US" sz="2800" b="1" dirty="0">
                <a:solidFill>
                  <a:schemeClr val="bg2"/>
                </a:solidFill>
                <a:latin typeface="宋体" panose="02010600030101010101" pitchFamily="2" charset="-122"/>
                <a:ea typeface="宋体" panose="02010600030101010101" pitchFamily="2" charset="-122"/>
              </a:rPr>
              <a:t>位、</a:t>
            </a:r>
            <a:r>
              <a:rPr lang="en-US" altLang="zh-CN" sz="2800" b="1" dirty="0">
                <a:solidFill>
                  <a:schemeClr val="bg2"/>
                </a:solidFill>
                <a:latin typeface="宋体" panose="02010600030101010101" pitchFamily="2" charset="-122"/>
                <a:ea typeface="宋体" panose="02010600030101010101" pitchFamily="2" charset="-122"/>
              </a:rPr>
              <a:t>10</a:t>
            </a:r>
            <a:r>
              <a:rPr lang="zh-CN" altLang="en-US" sz="2800" b="1" dirty="0">
                <a:solidFill>
                  <a:schemeClr val="bg2"/>
                </a:solidFill>
                <a:latin typeface="宋体" panose="02010600030101010101" pitchFamily="2" charset="-122"/>
                <a:ea typeface="宋体" panose="02010600030101010101" pitchFamily="2" charset="-122"/>
              </a:rPr>
              <a:t>位或</a:t>
            </a:r>
            <a:r>
              <a:rPr lang="en-US" altLang="zh-CN" sz="2800" b="1" dirty="0">
                <a:solidFill>
                  <a:schemeClr val="bg2"/>
                </a:solidFill>
                <a:latin typeface="宋体" panose="02010600030101010101" pitchFamily="2" charset="-122"/>
                <a:ea typeface="宋体" panose="02010600030101010101" pitchFamily="2" charset="-122"/>
              </a:rPr>
              <a:t>11</a:t>
            </a:r>
            <a:r>
              <a:rPr lang="zh-CN" altLang="en-US" sz="2800" b="1" dirty="0">
                <a:solidFill>
                  <a:schemeClr val="bg2"/>
                </a:solidFill>
                <a:latin typeface="宋体" panose="02010600030101010101" pitchFamily="2" charset="-122"/>
                <a:ea typeface="宋体" panose="02010600030101010101" pitchFamily="2" charset="-122"/>
              </a:rPr>
              <a:t>位，且能设置多种不同的波特率，通过引脚</a:t>
            </a:r>
            <a:r>
              <a:rPr lang="en-US" altLang="zh-CN" sz="2800" b="1" dirty="0">
                <a:solidFill>
                  <a:schemeClr val="bg2"/>
                </a:solidFill>
                <a:latin typeface="宋体" panose="02010600030101010101" pitchFamily="2" charset="-122"/>
                <a:ea typeface="宋体" panose="02010600030101010101" pitchFamily="2" charset="-122"/>
              </a:rPr>
              <a:t>RXD</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P3.0</a:t>
            </a:r>
            <a:r>
              <a:rPr lang="zh-CN" altLang="en-US" sz="2800" b="1" dirty="0">
                <a:solidFill>
                  <a:schemeClr val="bg2"/>
                </a:solidFill>
                <a:latin typeface="宋体" panose="02010600030101010101" pitchFamily="2" charset="-122"/>
                <a:ea typeface="宋体" panose="02010600030101010101" pitchFamily="2" charset="-122"/>
              </a:rPr>
              <a:t>，串行数据接收端）和</a:t>
            </a:r>
            <a:r>
              <a:rPr lang="en-US" altLang="zh-CN" sz="2800" b="1" dirty="0">
                <a:solidFill>
                  <a:schemeClr val="bg2"/>
                </a:solidFill>
                <a:latin typeface="宋体" panose="02010600030101010101" pitchFamily="2" charset="-122"/>
                <a:ea typeface="宋体" panose="02010600030101010101" pitchFamily="2" charset="-122"/>
              </a:rPr>
              <a:t>TXD</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P3.1</a:t>
            </a:r>
            <a:r>
              <a:rPr lang="zh-CN" altLang="en-US" sz="2800" b="1" dirty="0">
                <a:solidFill>
                  <a:schemeClr val="bg2"/>
                </a:solidFill>
                <a:latin typeface="宋体" panose="02010600030101010101" pitchFamily="2" charset="-122"/>
                <a:ea typeface="宋体" panose="02010600030101010101" pitchFamily="2" charset="-122"/>
              </a:rPr>
              <a:t>，串行数据发送端）与外界进行通信。</a:t>
            </a:r>
            <a:endParaRPr sz="2800" b="1" dirty="0">
              <a:solidFill>
                <a:schemeClr val="bg2"/>
              </a:solidFill>
              <a:latin typeface="宋体" panose="02010600030101010101" pitchFamily="2" charset="-122"/>
              <a:ea typeface="宋体" panose="02010600030101010101" pitchFamily="2" charset="-122"/>
            </a:endParaRPr>
          </a:p>
        </p:txBody>
      </p:sp>
    </p:spTree>
    <p:custDataLst>
      <p:tags r:id="rId1"/>
    </p:custDataLst>
    <p:extLst>
      <p:ext uri="{BB962C8B-B14F-4D97-AF65-F5344CB8AC3E}">
        <p14:creationId xmlns:p14="http://schemas.microsoft.com/office/powerpoint/2010/main" val="1827586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7393" y="755432"/>
            <a:ext cx="48006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60363" y="4382812"/>
            <a:ext cx="5704306" cy="104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a:xfrm>
            <a:off x="4237950" y="5766817"/>
            <a:ext cx="4004622" cy="400110"/>
          </a:xfrm>
          <a:prstGeom prst="rect">
            <a:avLst/>
          </a:prstGeom>
        </p:spPr>
        <p:txBody>
          <a:bodyPr wrap="none">
            <a:spAutoFit/>
          </a:bodyPr>
          <a:lstStyle/>
          <a:p>
            <a:r>
              <a:rPr lang="zh-CN" altLang="en-US" sz="2000" dirty="0">
                <a:solidFill>
                  <a:srgbClr val="E2E4EB"/>
                </a:solidFill>
              </a:rPr>
              <a:t>串行口控制寄存器</a:t>
            </a:r>
            <a:r>
              <a:rPr lang="en-US" altLang="zh-CN" sz="2000" dirty="0">
                <a:solidFill>
                  <a:srgbClr val="E2E4EB"/>
                </a:solidFill>
              </a:rPr>
              <a:t>SCON</a:t>
            </a:r>
            <a:r>
              <a:rPr lang="zh-CN" altLang="en-US" sz="2000" dirty="0">
                <a:solidFill>
                  <a:srgbClr val="E2E4EB"/>
                </a:solidFill>
              </a:rPr>
              <a:t>的控制位</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507683"/>
            <a:ext cx="7416417"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.2.1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a:solidFill>
                  <a:schemeClr val="bg2"/>
                </a:solidFill>
                <a:latin typeface="宋体" panose="02010600030101010101" pitchFamily="2" charset="-122"/>
                <a:ea typeface="宋体" panose="02010600030101010101" pitchFamily="2" charset="-122"/>
                <a:sym typeface="+mn-ea"/>
              </a:rPr>
              <a:t>移位寄存器</a:t>
            </a:r>
            <a:r>
              <a:rPr lang="en-US" altLang="zh-CN" sz="2800" b="1" dirty="0">
                <a:solidFill>
                  <a:schemeClr val="bg2"/>
                </a:solidFill>
                <a:latin typeface="宋体" panose="02010600030101010101" pitchFamily="2" charset="-122"/>
                <a:ea typeface="宋体" panose="02010600030101010101" pitchFamily="2" charset="-122"/>
                <a:sym typeface="+mn-ea"/>
              </a:rPr>
              <a:t>74LS165</a:t>
            </a:r>
            <a:r>
              <a:rPr lang="zh-CN" altLang="en-US" sz="2800" b="1" dirty="0">
                <a:solidFill>
                  <a:schemeClr val="bg2"/>
                </a:solidFill>
                <a:latin typeface="宋体" panose="02010600030101010101" pitchFamily="2" charset="-122"/>
                <a:ea typeface="宋体" panose="02010600030101010101" pitchFamily="2" charset="-122"/>
                <a:sym typeface="+mn-ea"/>
              </a:rPr>
              <a:t>芯片介绍</a:t>
            </a:r>
            <a:endParaRPr sz="2800" b="1" dirty="0">
              <a:solidFill>
                <a:schemeClr val="bg2"/>
              </a:solidFill>
              <a:latin typeface="宋体" panose="02010600030101010101" pitchFamily="2" charset="-122"/>
              <a:ea typeface="宋体" panose="02010600030101010101" pitchFamily="2" charset="-122"/>
            </a:endParaRPr>
          </a:p>
        </p:txBody>
      </p:sp>
      <p:pic>
        <p:nvPicPr>
          <p:cNvPr id="7170"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008" y="1881023"/>
            <a:ext cx="3752520" cy="3589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表格 2"/>
          <p:cNvGraphicFramePr>
            <a:graphicFrameLocks noGrp="1"/>
          </p:cNvGraphicFramePr>
          <p:nvPr>
            <p:extLst>
              <p:ext uri="{D42A27DB-BD31-4B8C-83A1-F6EECF244321}">
                <p14:modId xmlns:p14="http://schemas.microsoft.com/office/powerpoint/2010/main" val="2475390805"/>
              </p:ext>
            </p:extLst>
          </p:nvPr>
        </p:nvGraphicFramePr>
        <p:xfrm>
          <a:off x="4347969" y="1481268"/>
          <a:ext cx="6908608" cy="4382929"/>
        </p:xfrm>
        <a:graphic>
          <a:graphicData uri="http://schemas.openxmlformats.org/drawingml/2006/table">
            <a:tbl>
              <a:tblPr firstRow="1" firstCol="1" bandRow="1">
                <a:tableStyleId>{5C22544A-7EE6-4342-B048-85BDC9FD1C3A}</a:tableStyleId>
              </a:tblPr>
              <a:tblGrid>
                <a:gridCol w="986944"/>
                <a:gridCol w="986944"/>
                <a:gridCol w="986944"/>
                <a:gridCol w="986944"/>
                <a:gridCol w="986944"/>
                <a:gridCol w="986944"/>
                <a:gridCol w="986944"/>
              </a:tblGrid>
              <a:tr h="725329">
                <a:tc gridSpan="5">
                  <a:txBody>
                    <a:bodyPr/>
                    <a:lstStyle/>
                    <a:p>
                      <a:pPr algn="ctr">
                        <a:spcAft>
                          <a:spcPts val="0"/>
                        </a:spcAft>
                      </a:pPr>
                      <a:r>
                        <a:rPr lang="zh-CN" sz="2400" dirty="0">
                          <a:effectLst/>
                        </a:rPr>
                        <a:t>输入</a:t>
                      </a:r>
                      <a:endParaRPr lang="zh-CN" sz="2400" dirty="0">
                        <a:effectLst/>
                        <a:latin typeface="宋体"/>
                        <a:cs typeface="宋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spcAft>
                          <a:spcPts val="0"/>
                        </a:spcAft>
                      </a:pPr>
                      <a:r>
                        <a:rPr lang="zh-CN" sz="2400">
                          <a:effectLst/>
                        </a:rPr>
                        <a:t>内部输出</a:t>
                      </a:r>
                      <a:endParaRPr lang="zh-CN" sz="2400">
                        <a:effectLst/>
                        <a:latin typeface="宋体"/>
                        <a:cs typeface="宋体"/>
                      </a:endParaRPr>
                    </a:p>
                  </a:txBody>
                  <a:tcPr marL="68580" marR="68580" marT="0" marB="0"/>
                </a:tc>
                <a:tc>
                  <a:txBody>
                    <a:bodyPr/>
                    <a:lstStyle/>
                    <a:p>
                      <a:pPr>
                        <a:spcAft>
                          <a:spcPts val="0"/>
                        </a:spcAft>
                      </a:pPr>
                      <a:r>
                        <a:rPr lang="zh-CN" sz="2400">
                          <a:effectLst/>
                        </a:rPr>
                        <a:t>输出</a:t>
                      </a:r>
                      <a:endParaRPr lang="zh-CN" sz="2400">
                        <a:effectLst/>
                        <a:latin typeface="宋体"/>
                        <a:cs typeface="宋体"/>
                      </a:endParaRPr>
                    </a:p>
                  </a:txBody>
                  <a:tcPr marL="68580" marR="68580" marT="0" marB="0" anchor="ctr"/>
                </a:tc>
              </a:tr>
              <a:tr h="725329">
                <a:tc>
                  <a:txBody>
                    <a:bodyPr/>
                    <a:lstStyle/>
                    <a:p>
                      <a:pPr algn="ctr">
                        <a:spcAft>
                          <a:spcPts val="0"/>
                        </a:spcAft>
                      </a:pPr>
                      <a:r>
                        <a:rPr lang="en-US" sz="2400">
                          <a:effectLst/>
                        </a:rPr>
                        <a:t>SH/LD</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CLK INH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CLK</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SER</a:t>
                      </a:r>
                      <a:endParaRPr lang="zh-CN" sz="2400">
                        <a:effectLst/>
                        <a:latin typeface="宋体"/>
                        <a:cs typeface="宋体"/>
                      </a:endParaRPr>
                    </a:p>
                  </a:txBody>
                  <a:tcPr marL="68580" marR="68580" marT="0" marB="0" anchor="ctr"/>
                </a:tc>
                <a:tc>
                  <a:txBody>
                    <a:bodyPr/>
                    <a:lstStyle/>
                    <a:p>
                      <a:pPr>
                        <a:spcAft>
                          <a:spcPts val="0"/>
                        </a:spcAft>
                      </a:pPr>
                      <a:r>
                        <a:rPr lang="en-US" sz="2400">
                          <a:effectLst/>
                        </a:rPr>
                        <a:t>A…H</a:t>
                      </a:r>
                      <a:endParaRPr lang="zh-CN" sz="2400">
                        <a:effectLst/>
                        <a:latin typeface="宋体"/>
                        <a:cs typeface="宋体"/>
                      </a:endParaRPr>
                    </a:p>
                  </a:txBody>
                  <a:tcPr marL="68580" marR="68580" marT="0" marB="0"/>
                </a:tc>
                <a:tc>
                  <a:txBody>
                    <a:bodyPr/>
                    <a:lstStyle/>
                    <a:p>
                      <a:pPr>
                        <a:spcAft>
                          <a:spcPts val="0"/>
                        </a:spcAft>
                      </a:pPr>
                      <a:r>
                        <a:rPr lang="en-US" sz="2400">
                          <a:effectLst/>
                        </a:rPr>
                        <a:t>QA   QB</a:t>
                      </a:r>
                      <a:endParaRPr lang="zh-CN" sz="2400">
                        <a:effectLst/>
                        <a:latin typeface="宋体"/>
                        <a:cs typeface="宋体"/>
                      </a:endParaRPr>
                    </a:p>
                  </a:txBody>
                  <a:tcPr marL="68580" marR="68580" marT="0" marB="0"/>
                </a:tc>
                <a:tc>
                  <a:txBody>
                    <a:bodyPr/>
                    <a:lstStyle/>
                    <a:p>
                      <a:pPr>
                        <a:spcAft>
                          <a:spcPts val="0"/>
                        </a:spcAft>
                      </a:pPr>
                      <a:r>
                        <a:rPr lang="en-US" sz="2400">
                          <a:effectLst/>
                        </a:rPr>
                        <a:t>QH</a:t>
                      </a:r>
                      <a:endParaRPr lang="zh-CN" sz="2400">
                        <a:effectLst/>
                        <a:latin typeface="宋体"/>
                        <a:cs typeface="宋体"/>
                      </a:endParaRPr>
                    </a:p>
                  </a:txBody>
                  <a:tcPr marL="68580" marR="68580" marT="0" marB="0" anchor="ctr"/>
                </a:tc>
              </a:tr>
              <a:tr h="725329">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spcAft>
                          <a:spcPts val="0"/>
                        </a:spcAft>
                      </a:pPr>
                      <a:r>
                        <a:rPr lang="en-US" sz="2400">
                          <a:effectLst/>
                        </a:rPr>
                        <a:t>a…h</a:t>
                      </a:r>
                      <a:endParaRPr lang="zh-CN" sz="2400">
                        <a:effectLst/>
                        <a:latin typeface="宋体"/>
                        <a:cs typeface="宋体"/>
                      </a:endParaRPr>
                    </a:p>
                  </a:txBody>
                  <a:tcPr marL="68580" marR="68580" marT="0" marB="0"/>
                </a:tc>
                <a:tc>
                  <a:txBody>
                    <a:bodyPr/>
                    <a:lstStyle/>
                    <a:p>
                      <a:pPr>
                        <a:spcAft>
                          <a:spcPts val="0"/>
                        </a:spcAft>
                      </a:pPr>
                      <a:r>
                        <a:rPr lang="en-US" sz="2400">
                          <a:effectLst/>
                        </a:rPr>
                        <a:t>a   b</a:t>
                      </a:r>
                      <a:endParaRPr lang="zh-CN" sz="2400">
                        <a:effectLst/>
                        <a:latin typeface="宋体"/>
                        <a:cs typeface="宋体"/>
                      </a:endParaRPr>
                    </a:p>
                  </a:txBody>
                  <a:tcPr marL="68580" marR="68580" marT="0" marB="0"/>
                </a:tc>
                <a:tc>
                  <a:txBody>
                    <a:bodyPr/>
                    <a:lstStyle/>
                    <a:p>
                      <a:pPr>
                        <a:spcAft>
                          <a:spcPts val="0"/>
                        </a:spcAft>
                      </a:pPr>
                      <a:r>
                        <a:rPr lang="en-US" sz="2400">
                          <a:effectLst/>
                        </a:rPr>
                        <a:t>h</a:t>
                      </a:r>
                      <a:endParaRPr lang="zh-CN" sz="2400">
                        <a:effectLst/>
                        <a:latin typeface="宋体"/>
                        <a:cs typeface="宋体"/>
                      </a:endParaRPr>
                    </a:p>
                  </a:txBody>
                  <a:tcPr marL="68580" marR="68580" marT="0" marB="0" anchor="ctr"/>
                </a:tc>
              </a:tr>
              <a:tr h="362664">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spcAft>
                          <a:spcPts val="0"/>
                        </a:spcAft>
                      </a:pPr>
                      <a:r>
                        <a:rPr lang="en-US" sz="2400">
                          <a:effectLst/>
                        </a:rPr>
                        <a:t>x</a:t>
                      </a:r>
                      <a:endParaRPr lang="zh-CN" sz="2400">
                        <a:effectLst/>
                        <a:latin typeface="宋体"/>
                        <a:cs typeface="宋体"/>
                      </a:endParaRPr>
                    </a:p>
                  </a:txBody>
                  <a:tcPr marL="68580" marR="68580" marT="0" marB="0"/>
                </a:tc>
                <a:tc>
                  <a:txBody>
                    <a:bodyPr/>
                    <a:lstStyle/>
                    <a:p>
                      <a:pPr>
                        <a:spcAft>
                          <a:spcPts val="0"/>
                        </a:spcAft>
                      </a:pPr>
                      <a:r>
                        <a:rPr lang="zh-CN" sz="2400">
                          <a:effectLst/>
                        </a:rPr>
                        <a:t>保持</a:t>
                      </a:r>
                      <a:endParaRPr lang="zh-CN" sz="2400">
                        <a:effectLst/>
                        <a:latin typeface="宋体"/>
                        <a:cs typeface="宋体"/>
                      </a:endParaRPr>
                    </a:p>
                  </a:txBody>
                  <a:tcPr marL="68580" marR="68580" marT="0" marB="0"/>
                </a:tc>
                <a:tc>
                  <a:txBody>
                    <a:bodyPr/>
                    <a:lstStyle/>
                    <a:p>
                      <a:pPr>
                        <a:spcAft>
                          <a:spcPts val="0"/>
                        </a:spcAft>
                      </a:pPr>
                      <a:r>
                        <a:rPr lang="zh-CN" sz="2400">
                          <a:effectLst/>
                        </a:rPr>
                        <a:t>保持</a:t>
                      </a:r>
                      <a:endParaRPr lang="zh-CN" sz="2400">
                        <a:effectLst/>
                        <a:latin typeface="宋体"/>
                        <a:cs typeface="宋体"/>
                      </a:endParaRPr>
                    </a:p>
                  </a:txBody>
                  <a:tcPr marL="68580" marR="68580" marT="0" marB="0" anchor="ctr"/>
                </a:tc>
              </a:tr>
              <a:tr h="725329">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lgn="ctr">
                        <a:spcAft>
                          <a:spcPts val="0"/>
                        </a:spcAft>
                      </a:pPr>
                      <a:r>
                        <a:rPr lang="zh-CN" sz="2400">
                          <a:effectLst/>
                        </a:rPr>
                        <a:t>↑</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spcAft>
                          <a:spcPts val="0"/>
                        </a:spcAft>
                      </a:pPr>
                      <a:r>
                        <a:rPr lang="en-US" sz="2400">
                          <a:effectLst/>
                        </a:rPr>
                        <a:t>x</a:t>
                      </a:r>
                      <a:endParaRPr lang="zh-CN" sz="2400">
                        <a:effectLst/>
                        <a:latin typeface="宋体"/>
                        <a:cs typeface="宋体"/>
                      </a:endParaRPr>
                    </a:p>
                  </a:txBody>
                  <a:tcPr marL="68580" marR="68580" marT="0" marB="0"/>
                </a:tc>
                <a:tc>
                  <a:txBody>
                    <a:bodyPr/>
                    <a:lstStyle/>
                    <a:p>
                      <a:pPr>
                        <a:spcAft>
                          <a:spcPts val="0"/>
                        </a:spcAft>
                      </a:pPr>
                      <a:r>
                        <a:rPr lang="zh-CN" sz="2400">
                          <a:effectLst/>
                        </a:rPr>
                        <a:t>依次移位</a:t>
                      </a:r>
                      <a:endParaRPr lang="zh-CN" sz="2400">
                        <a:effectLst/>
                        <a:latin typeface="宋体"/>
                        <a:cs typeface="宋体"/>
                      </a:endParaRPr>
                    </a:p>
                  </a:txBody>
                  <a:tcPr marL="68580" marR="68580" marT="0" marB="0"/>
                </a:tc>
                <a:tc>
                  <a:txBody>
                    <a:bodyPr/>
                    <a:lstStyle/>
                    <a:p>
                      <a:pPr>
                        <a:spcAft>
                          <a:spcPts val="0"/>
                        </a:spcAft>
                      </a:pPr>
                      <a:r>
                        <a:rPr lang="zh-CN" sz="2400">
                          <a:effectLst/>
                        </a:rPr>
                        <a:t>原</a:t>
                      </a:r>
                      <a:r>
                        <a:rPr lang="en-US" sz="2400">
                          <a:effectLst/>
                        </a:rPr>
                        <a:t>Q7</a:t>
                      </a:r>
                      <a:endParaRPr lang="zh-CN" sz="2400">
                        <a:effectLst/>
                        <a:latin typeface="宋体"/>
                        <a:cs typeface="宋体"/>
                      </a:endParaRPr>
                    </a:p>
                  </a:txBody>
                  <a:tcPr marL="68580" marR="68580" marT="0" marB="0" anchor="ctr"/>
                </a:tc>
              </a:tr>
              <a:tr h="725329">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lgn="ctr">
                        <a:spcAft>
                          <a:spcPts val="0"/>
                        </a:spcAft>
                      </a:pPr>
                      <a:r>
                        <a:rPr lang="zh-CN" sz="2400">
                          <a:effectLst/>
                        </a:rPr>
                        <a:t>↑</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L</a:t>
                      </a:r>
                      <a:endParaRPr lang="zh-CN" sz="2400">
                        <a:effectLst/>
                        <a:latin typeface="宋体"/>
                        <a:cs typeface="宋体"/>
                      </a:endParaRPr>
                    </a:p>
                  </a:txBody>
                  <a:tcPr marL="68580" marR="68580" marT="0" marB="0" anchor="ctr"/>
                </a:tc>
                <a:tc>
                  <a:txBody>
                    <a:bodyPr/>
                    <a:lstStyle/>
                    <a:p>
                      <a:pPr>
                        <a:spcAft>
                          <a:spcPts val="0"/>
                        </a:spcAft>
                      </a:pPr>
                      <a:r>
                        <a:rPr lang="en-US" sz="2400">
                          <a:effectLst/>
                        </a:rPr>
                        <a:t>x</a:t>
                      </a:r>
                      <a:endParaRPr lang="zh-CN" sz="2400">
                        <a:effectLst/>
                        <a:latin typeface="宋体"/>
                        <a:cs typeface="宋体"/>
                      </a:endParaRPr>
                    </a:p>
                  </a:txBody>
                  <a:tcPr marL="68580" marR="68580" marT="0" marB="0"/>
                </a:tc>
                <a:tc>
                  <a:txBody>
                    <a:bodyPr/>
                    <a:lstStyle/>
                    <a:p>
                      <a:pPr>
                        <a:spcAft>
                          <a:spcPts val="0"/>
                        </a:spcAft>
                      </a:pPr>
                      <a:r>
                        <a:rPr lang="zh-CN" sz="2400">
                          <a:effectLst/>
                        </a:rPr>
                        <a:t>依次移位</a:t>
                      </a:r>
                      <a:endParaRPr lang="zh-CN" sz="2400">
                        <a:effectLst/>
                        <a:latin typeface="宋体"/>
                        <a:cs typeface="宋体"/>
                      </a:endParaRPr>
                    </a:p>
                  </a:txBody>
                  <a:tcPr marL="68580" marR="68580" marT="0" marB="0"/>
                </a:tc>
                <a:tc>
                  <a:txBody>
                    <a:bodyPr/>
                    <a:lstStyle/>
                    <a:p>
                      <a:pPr>
                        <a:spcAft>
                          <a:spcPts val="0"/>
                        </a:spcAft>
                      </a:pPr>
                      <a:r>
                        <a:rPr lang="zh-CN" sz="2400">
                          <a:effectLst/>
                        </a:rPr>
                        <a:t>原</a:t>
                      </a:r>
                      <a:r>
                        <a:rPr lang="en-US" sz="2400">
                          <a:effectLst/>
                        </a:rPr>
                        <a:t>Q7</a:t>
                      </a:r>
                      <a:endParaRPr lang="zh-CN" sz="2400">
                        <a:effectLst/>
                        <a:latin typeface="宋体"/>
                        <a:cs typeface="宋体"/>
                      </a:endParaRPr>
                    </a:p>
                  </a:txBody>
                  <a:tcPr marL="68580" marR="68580" marT="0" marB="0" anchor="ctr"/>
                </a:tc>
              </a:tr>
              <a:tr h="362664">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H</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lgn="ctr">
                        <a:spcAft>
                          <a:spcPts val="0"/>
                        </a:spcAft>
                      </a:pPr>
                      <a:r>
                        <a:rPr lang="en-US" sz="2400">
                          <a:effectLst/>
                        </a:rPr>
                        <a:t>x</a:t>
                      </a:r>
                      <a:endParaRPr lang="zh-CN" sz="2400">
                        <a:effectLst/>
                        <a:latin typeface="宋体"/>
                        <a:cs typeface="宋体"/>
                      </a:endParaRPr>
                    </a:p>
                  </a:txBody>
                  <a:tcPr marL="68580" marR="68580" marT="0" marB="0" anchor="ctr"/>
                </a:tc>
                <a:tc>
                  <a:txBody>
                    <a:bodyPr/>
                    <a:lstStyle/>
                    <a:p>
                      <a:pPr>
                        <a:spcAft>
                          <a:spcPts val="0"/>
                        </a:spcAft>
                      </a:pPr>
                      <a:r>
                        <a:rPr lang="en-US" sz="2400">
                          <a:effectLst/>
                        </a:rPr>
                        <a:t>x</a:t>
                      </a:r>
                      <a:endParaRPr lang="zh-CN" sz="2400">
                        <a:effectLst/>
                        <a:latin typeface="宋体"/>
                        <a:cs typeface="宋体"/>
                      </a:endParaRPr>
                    </a:p>
                  </a:txBody>
                  <a:tcPr marL="68580" marR="68580" marT="0" marB="0"/>
                </a:tc>
                <a:tc>
                  <a:txBody>
                    <a:bodyPr/>
                    <a:lstStyle/>
                    <a:p>
                      <a:pPr>
                        <a:spcAft>
                          <a:spcPts val="0"/>
                        </a:spcAft>
                      </a:pPr>
                      <a:r>
                        <a:rPr lang="zh-CN" sz="2400" dirty="0">
                          <a:effectLst/>
                        </a:rPr>
                        <a:t>保持</a:t>
                      </a:r>
                      <a:endParaRPr lang="zh-CN" sz="2400" dirty="0">
                        <a:effectLst/>
                        <a:latin typeface="宋体"/>
                        <a:cs typeface="宋体"/>
                      </a:endParaRPr>
                    </a:p>
                  </a:txBody>
                  <a:tcPr marL="68580" marR="68580" marT="0" marB="0"/>
                </a:tc>
                <a:tc>
                  <a:txBody>
                    <a:bodyPr/>
                    <a:lstStyle/>
                    <a:p>
                      <a:pPr>
                        <a:spcAft>
                          <a:spcPts val="0"/>
                        </a:spcAft>
                      </a:pPr>
                      <a:r>
                        <a:rPr lang="zh-CN" sz="2400" dirty="0">
                          <a:effectLst/>
                        </a:rPr>
                        <a:t>保持</a:t>
                      </a:r>
                      <a:endParaRPr lang="zh-CN" sz="2400" dirty="0">
                        <a:effectLst/>
                        <a:latin typeface="宋体"/>
                        <a:cs typeface="宋体"/>
                      </a:endParaRPr>
                    </a:p>
                  </a:txBody>
                  <a:tcPr marL="68580" marR="68580" marT="0" marB="0" anchor="ctr"/>
                </a:tc>
              </a:tr>
            </a:tbl>
          </a:graphicData>
        </a:graphic>
      </p:graphicFrame>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sp>
        <p:nvSpPr>
          <p:cNvPr id="6" name="文本框 5"/>
          <p:cNvSpPr txBox="1"/>
          <p:nvPr/>
        </p:nvSpPr>
        <p:spPr>
          <a:xfrm>
            <a:off x="384175" y="1176167"/>
            <a:ext cx="10429875" cy="1815882"/>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选用</a:t>
            </a:r>
            <a:r>
              <a:rPr lang="en-US" altLang="zh-CN" sz="2800" b="1" dirty="0">
                <a:solidFill>
                  <a:schemeClr val="bg2"/>
                </a:solidFill>
                <a:latin typeface="宋体" panose="02010600030101010101" pitchFamily="2" charset="-122"/>
                <a:ea typeface="宋体" panose="02010600030101010101" pitchFamily="2" charset="-122"/>
              </a:rPr>
              <a:t>Proteus</a:t>
            </a:r>
            <a:r>
              <a:rPr lang="zh-CN" altLang="en-US" sz="2800" b="1" dirty="0">
                <a:solidFill>
                  <a:schemeClr val="bg2"/>
                </a:solidFill>
                <a:latin typeface="宋体" panose="02010600030101010101" pitchFamily="2" charset="-122"/>
                <a:ea typeface="宋体" panose="02010600030101010101" pitchFamily="2" charset="-122"/>
              </a:rPr>
              <a:t>和</a:t>
            </a:r>
            <a:r>
              <a:rPr lang="en-US" altLang="zh-CN" sz="2800" b="1" dirty="0">
                <a:solidFill>
                  <a:schemeClr val="bg2"/>
                </a:solidFill>
                <a:latin typeface="宋体" panose="02010600030101010101" pitchFamily="2" charset="-122"/>
                <a:ea typeface="宋体" panose="02010600030101010101" pitchFamily="2" charset="-122"/>
              </a:rPr>
              <a:t>KEIL</a:t>
            </a:r>
            <a:r>
              <a:rPr lang="zh-CN" altLang="en-US" sz="2800" b="1" dirty="0">
                <a:solidFill>
                  <a:schemeClr val="bg2"/>
                </a:solidFill>
                <a:latin typeface="宋体" panose="02010600030101010101" pitchFamily="2" charset="-122"/>
                <a:ea typeface="宋体" panose="02010600030101010101" pitchFamily="2" charset="-122"/>
              </a:rPr>
              <a:t>软件进行程序设计，</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与</a:t>
            </a:r>
            <a:r>
              <a:rPr lang="en-US" altLang="zh-CN" sz="2800" b="1" dirty="0">
                <a:solidFill>
                  <a:schemeClr val="bg2"/>
                </a:solidFill>
                <a:latin typeface="宋体" panose="02010600030101010101" pitchFamily="2" charset="-122"/>
                <a:ea typeface="宋体" panose="02010600030101010101" pitchFamily="2" charset="-122"/>
              </a:rPr>
              <a:t>74LS165</a:t>
            </a:r>
            <a:r>
              <a:rPr lang="zh-CN" altLang="en-US" sz="2800" b="1" dirty="0">
                <a:solidFill>
                  <a:schemeClr val="bg2"/>
                </a:solidFill>
                <a:latin typeface="宋体" panose="02010600030101010101" pitchFamily="2" charset="-122"/>
                <a:ea typeface="宋体" panose="02010600030101010101" pitchFamily="2" charset="-122"/>
              </a:rPr>
              <a:t>组成串行输入</a:t>
            </a:r>
            <a:r>
              <a:rPr lang="en-US" altLang="zh-CN" sz="2800" b="1" dirty="0">
                <a:solidFill>
                  <a:schemeClr val="bg2"/>
                </a:solidFill>
                <a:latin typeface="宋体" panose="02010600030101010101" pitchFamily="2" charset="-122"/>
                <a:ea typeface="宋体" panose="02010600030101010101" pitchFamily="2" charset="-122"/>
              </a:rPr>
              <a:t>8</a:t>
            </a:r>
            <a:r>
              <a:rPr lang="zh-CN" altLang="en-US" sz="2800" b="1" dirty="0">
                <a:solidFill>
                  <a:schemeClr val="bg2"/>
                </a:solidFill>
                <a:latin typeface="宋体" panose="02010600030101010101" pitchFamily="2" charset="-122"/>
                <a:ea typeface="宋体" panose="02010600030101010101" pitchFamily="2" charset="-122"/>
              </a:rPr>
              <a:t>位按钮状态信息电路。要求从</a:t>
            </a:r>
            <a:r>
              <a:rPr lang="en-US" altLang="zh-CN" sz="2800" b="1" dirty="0">
                <a:solidFill>
                  <a:schemeClr val="bg2"/>
                </a:solidFill>
                <a:latin typeface="宋体" panose="02010600030101010101" pitchFamily="2" charset="-122"/>
                <a:ea typeface="宋体" panose="02010600030101010101" pitchFamily="2" charset="-122"/>
              </a:rPr>
              <a:t>74LS165</a:t>
            </a:r>
            <a:r>
              <a:rPr lang="zh-CN" altLang="en-US" sz="2800" b="1" dirty="0">
                <a:solidFill>
                  <a:schemeClr val="bg2"/>
                </a:solidFill>
                <a:latin typeface="宋体" panose="02010600030101010101" pitchFamily="2" charset="-122"/>
                <a:ea typeface="宋体" panose="02010600030101010101" pitchFamily="2" charset="-122"/>
              </a:rPr>
              <a:t>并行口输入按键状态数据，并从</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的</a:t>
            </a:r>
            <a:r>
              <a:rPr lang="en-US" altLang="zh-CN" sz="2800" b="1" dirty="0">
                <a:solidFill>
                  <a:schemeClr val="bg2"/>
                </a:solidFill>
                <a:latin typeface="宋体" panose="02010600030101010101" pitchFamily="2" charset="-122"/>
                <a:ea typeface="宋体" panose="02010600030101010101" pitchFamily="2" charset="-122"/>
              </a:rPr>
              <a:t>P0</a:t>
            </a:r>
            <a:r>
              <a:rPr lang="zh-CN" altLang="en-US" sz="2800" b="1" dirty="0">
                <a:solidFill>
                  <a:schemeClr val="bg2"/>
                </a:solidFill>
                <a:latin typeface="宋体" panose="02010600030101010101" pitchFamily="2" charset="-122"/>
                <a:ea typeface="宋体" panose="02010600030101010101" pitchFamily="2" charset="-122"/>
              </a:rPr>
              <a:t>口输出，驱动发光二极管，以亮暗表示相应按钮的状态。</a:t>
            </a:r>
            <a:endParaRPr sz="2800" b="1" dirty="0">
              <a:solidFill>
                <a:schemeClr val="bg2"/>
              </a:solidFill>
              <a:latin typeface="宋体" panose="02010600030101010101" pitchFamily="2" charset="-122"/>
              <a:ea typeface="宋体" panose="02010600030101010101" pitchFamily="2" charset="-122"/>
            </a:endParaRPr>
          </a:p>
        </p:txBody>
      </p:sp>
      <p:pic>
        <p:nvPicPr>
          <p:cNvPr id="8194"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393" y="2540767"/>
            <a:ext cx="5730027" cy="4252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0787" y="445467"/>
            <a:ext cx="9144000" cy="5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10333038"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smtClean="0">
                <a:solidFill>
                  <a:schemeClr val="bg2"/>
                </a:solidFill>
                <a:latin typeface="宋体" panose="02010600030101010101" pitchFamily="2" charset="-122"/>
                <a:ea typeface="宋体" panose="02010600030101010101" pitchFamily="2" charset="-122"/>
              </a:rPr>
              <a:t>6.3 </a:t>
            </a:r>
            <a:r>
              <a:rPr lang="zh-CN" altLang="en-US" sz="2800" b="1" dirty="0" smtClean="0">
                <a:solidFill>
                  <a:schemeClr val="bg2"/>
                </a:solidFill>
                <a:latin typeface="宋体" panose="02010600030101010101" pitchFamily="2" charset="-122"/>
                <a:ea typeface="宋体" panose="02010600030101010101" pitchFamily="2" charset="-122"/>
              </a:rPr>
              <a:t>甲机</a:t>
            </a:r>
            <a:r>
              <a:rPr lang="zh-CN" altLang="en-US" sz="2800" b="1" dirty="0">
                <a:solidFill>
                  <a:schemeClr val="bg2"/>
                </a:solidFill>
                <a:latin typeface="宋体" panose="02010600030101010101" pitchFamily="2" charset="-122"/>
                <a:ea typeface="宋体" panose="02010600030101010101" pitchFamily="2" charset="-122"/>
              </a:rPr>
              <a:t>控制乙机的</a:t>
            </a:r>
            <a:r>
              <a:rPr lang="en-US" altLang="zh-CN" sz="2800" b="1" dirty="0">
                <a:solidFill>
                  <a:schemeClr val="bg2"/>
                </a:solidFill>
                <a:latin typeface="宋体" panose="02010600030101010101" pitchFamily="2" charset="-122"/>
                <a:ea typeface="宋体" panose="02010600030101010101" pitchFamily="2" charset="-122"/>
              </a:rPr>
              <a:t>LED</a:t>
            </a:r>
            <a:r>
              <a:rPr lang="zh-CN" altLang="en-US" sz="2800" b="1" dirty="0">
                <a:solidFill>
                  <a:schemeClr val="bg2"/>
                </a:solidFill>
                <a:latin typeface="宋体" panose="02010600030101010101" pitchFamily="2" charset="-122"/>
                <a:ea typeface="宋体" panose="02010600030101010101" pitchFamily="2" charset="-122"/>
              </a:rPr>
              <a:t>亮灭</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1815882"/>
          </a:xfrm>
          <a:prstGeom prst="rect">
            <a:avLst/>
          </a:prstGeom>
        </p:spPr>
        <p:txBody>
          <a:bodyPr>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编程实现两个</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系列单片机的短距离串行通信，用单片机</a:t>
            </a:r>
            <a:r>
              <a:rPr lang="en-US" altLang="zh-CN" sz="2800" b="1" dirty="0">
                <a:solidFill>
                  <a:schemeClr val="bg2"/>
                </a:solidFill>
                <a:latin typeface="宋体" panose="02010600030101010101" pitchFamily="2" charset="-122"/>
                <a:ea typeface="宋体" panose="02010600030101010101" pitchFamily="2" charset="-122"/>
              </a:rPr>
              <a:t>A</a:t>
            </a:r>
            <a:r>
              <a:rPr lang="zh-CN" altLang="en-US" sz="2800" b="1" dirty="0">
                <a:solidFill>
                  <a:schemeClr val="bg2"/>
                </a:solidFill>
                <a:latin typeface="宋体" panose="02010600030101010101" pitchFamily="2" charset="-122"/>
                <a:ea typeface="宋体" panose="02010600030101010101" pitchFamily="2" charset="-122"/>
              </a:rPr>
              <a:t>的</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个按钮控制单片机</a:t>
            </a:r>
            <a:r>
              <a:rPr lang="en-US" altLang="zh-CN" sz="2800" b="1" dirty="0">
                <a:solidFill>
                  <a:schemeClr val="bg2"/>
                </a:solidFill>
                <a:latin typeface="宋体" panose="02010600030101010101" pitchFamily="2" charset="-122"/>
                <a:ea typeface="宋体" panose="02010600030101010101" pitchFamily="2" charset="-122"/>
              </a:rPr>
              <a:t>B</a:t>
            </a:r>
            <a:r>
              <a:rPr lang="zh-CN" altLang="en-US" sz="2800" b="1" dirty="0">
                <a:solidFill>
                  <a:schemeClr val="bg2"/>
                </a:solidFill>
                <a:latin typeface="宋体" panose="02010600030101010101" pitchFamily="2" charset="-122"/>
                <a:ea typeface="宋体" panose="02010600030101010101" pitchFamily="2" charset="-122"/>
              </a:rPr>
              <a:t>的</a:t>
            </a:r>
            <a:r>
              <a:rPr lang="en-US" altLang="zh-CN" sz="2800" b="1" dirty="0">
                <a:solidFill>
                  <a:schemeClr val="bg2"/>
                </a:solidFill>
                <a:latin typeface="宋体" panose="02010600030101010101" pitchFamily="2" charset="-122"/>
                <a:ea typeface="宋体" panose="02010600030101010101" pitchFamily="2" charset="-122"/>
              </a:rPr>
              <a:t>P0</a:t>
            </a:r>
            <a:r>
              <a:rPr lang="zh-CN" altLang="en-US" sz="2800" b="1" dirty="0">
                <a:solidFill>
                  <a:schemeClr val="bg2"/>
                </a:solidFill>
                <a:latin typeface="宋体" panose="02010600030101010101" pitchFamily="2" charset="-122"/>
                <a:ea typeface="宋体" panose="02010600030101010101" pitchFamily="2" charset="-122"/>
              </a:rPr>
              <a:t>口外接</a:t>
            </a:r>
            <a:r>
              <a:rPr lang="en-US" altLang="zh-CN" sz="2800" b="1" dirty="0">
                <a:solidFill>
                  <a:schemeClr val="bg2"/>
                </a:solidFill>
                <a:latin typeface="宋体" panose="02010600030101010101" pitchFamily="2" charset="-122"/>
                <a:ea typeface="宋体" panose="02010600030101010101" pitchFamily="2" charset="-122"/>
              </a:rPr>
              <a:t>LED</a:t>
            </a:r>
            <a:r>
              <a:rPr lang="zh-CN" altLang="en-US" sz="2800" b="1" dirty="0">
                <a:solidFill>
                  <a:schemeClr val="bg2"/>
                </a:solidFill>
                <a:latin typeface="宋体" panose="02010600030101010101" pitchFamily="2" charset="-122"/>
                <a:ea typeface="宋体" panose="02010600030101010101" pitchFamily="2" charset="-122"/>
              </a:rPr>
              <a:t>点亮或熄灭。</a:t>
            </a:r>
            <a:endParaRPr sz="2800" b="1" dirty="0">
              <a:solidFill>
                <a:schemeClr val="bg2"/>
              </a:solidFill>
              <a:latin typeface="宋体" panose="02010600030101010101" pitchFamily="2" charset="-122"/>
              <a:ea typeface="宋体" panose="02010600030101010101" pitchFamily="2" charset="-122"/>
            </a:endParaRPr>
          </a:p>
        </p:txBody>
      </p:sp>
      <p:pic>
        <p:nvPicPr>
          <p:cNvPr id="10242"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9762" y="1380808"/>
            <a:ext cx="5803682" cy="4179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6344362"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sym typeface="+mn-ea"/>
              </a:rPr>
              <a:t>任务</a:t>
            </a:r>
            <a:r>
              <a:rPr lang="en-US" altLang="zh-CN" sz="2800" b="1" dirty="0" smtClean="0">
                <a:solidFill>
                  <a:schemeClr val="bg2"/>
                </a:solidFill>
                <a:latin typeface="宋体" panose="02010600030101010101" pitchFamily="2" charset="-122"/>
                <a:ea typeface="宋体" panose="02010600030101010101" pitchFamily="2" charset="-122"/>
                <a:sym typeface="+mn-ea"/>
              </a:rPr>
              <a:t>6.3 </a:t>
            </a:r>
            <a:r>
              <a:rPr lang="zh-CN" altLang="en-US" sz="2800" b="1" dirty="0">
                <a:solidFill>
                  <a:schemeClr val="bg2"/>
                </a:solidFill>
                <a:latin typeface="宋体" panose="02010600030101010101" pitchFamily="2" charset="-122"/>
                <a:ea typeface="宋体" panose="02010600030101010101" pitchFamily="2" charset="-122"/>
                <a:sym typeface="+mn-ea"/>
              </a:rPr>
              <a:t>甲机控制乙机的</a:t>
            </a:r>
            <a:r>
              <a:rPr lang="en-US" altLang="zh-CN" sz="2800" b="1" dirty="0">
                <a:solidFill>
                  <a:schemeClr val="bg2"/>
                </a:solidFill>
                <a:latin typeface="宋体" panose="02010600030101010101" pitchFamily="2" charset="-122"/>
                <a:ea typeface="宋体" panose="02010600030101010101" pitchFamily="2" charset="-122"/>
                <a:sym typeface="+mn-ea"/>
              </a:rPr>
              <a:t>LED</a:t>
            </a:r>
            <a:r>
              <a:rPr lang="zh-CN" altLang="en-US" sz="2800" b="1" dirty="0">
                <a:solidFill>
                  <a:schemeClr val="bg2"/>
                </a:solidFill>
                <a:latin typeface="宋体" panose="02010600030101010101" pitchFamily="2" charset="-122"/>
                <a:ea typeface="宋体" panose="02010600030101010101" pitchFamily="2" charset="-122"/>
                <a:sym typeface="+mn-ea"/>
              </a:rPr>
              <a:t>亮灭</a:t>
            </a:r>
            <a:endParaRPr lang="zh-CN" altLang="en-US"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78255"/>
            <a:ext cx="10429875" cy="5262245"/>
          </a:xfrm>
          <a:prstGeom prst="rect">
            <a:avLst/>
          </a:prstGeom>
        </p:spPr>
        <p:txBody>
          <a:bodyPr wrap="square">
            <a:spAutoFit/>
          </a:bodyPr>
          <a:lstStyle/>
          <a:p>
            <a:pPr marL="0" indent="0" algn="just" defTabSz="266700">
              <a:spcBef>
                <a:spcPct val="0"/>
              </a:spcBef>
              <a:spcAft>
                <a:spcPct val="0"/>
              </a:spcAft>
            </a:pPr>
            <a:r>
              <a:rPr sz="2800" b="1" dirty="0" err="1">
                <a:solidFill>
                  <a:schemeClr val="bg2"/>
                </a:solidFill>
                <a:latin typeface="宋体" panose="02010600030101010101" pitchFamily="2" charset="-122"/>
                <a:ea typeface="宋体" panose="02010600030101010101" pitchFamily="2" charset="-122"/>
              </a:rPr>
              <a:t>任务目标</a:t>
            </a:r>
            <a:endParaRPr sz="2800" b="1" dirty="0">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dirty="0">
                <a:solidFill>
                  <a:schemeClr val="bg2"/>
                </a:solidFill>
                <a:latin typeface="宋体" panose="02010600030101010101" pitchFamily="2" charset="-122"/>
                <a:ea typeface="宋体" panose="02010600030101010101" pitchFamily="2" charset="-122"/>
              </a:rPr>
              <a:t>1、知识目标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掌握掌握</a:t>
            </a:r>
            <a:r>
              <a:rPr lang="en-US" altLang="zh-CN" sz="2800" b="1" dirty="0">
                <a:solidFill>
                  <a:schemeClr val="bg2"/>
                </a:solidFill>
                <a:latin typeface="宋体" panose="02010600030101010101" pitchFamily="2" charset="-122"/>
                <a:ea typeface="宋体" panose="02010600030101010101" pitchFamily="2" charset="-122"/>
              </a:rPr>
              <a:t>89C51</a:t>
            </a:r>
            <a:r>
              <a:rPr lang="zh-CN" altLang="en-US" sz="2800" b="1" dirty="0">
                <a:solidFill>
                  <a:schemeClr val="bg2"/>
                </a:solidFill>
                <a:latin typeface="宋体" panose="02010600030101010101" pitchFamily="2" charset="-122"/>
                <a:ea typeface="宋体" panose="02010600030101010101" pitchFamily="2" charset="-122"/>
              </a:rPr>
              <a:t>串行口的四种工作方式</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初步了解</a:t>
            </a:r>
            <a:r>
              <a:rPr lang="en-US" altLang="zh-CN" sz="2800" b="1" dirty="0">
                <a:solidFill>
                  <a:schemeClr val="bg2"/>
                </a:solidFill>
                <a:latin typeface="宋体" panose="02010600030101010101" pitchFamily="2" charset="-122"/>
                <a:ea typeface="宋体" panose="02010600030101010101" pitchFamily="2" charset="-122"/>
              </a:rPr>
              <a:t>MCS-51</a:t>
            </a:r>
            <a:r>
              <a:rPr lang="zh-CN" altLang="en-US" sz="2800" b="1" dirty="0">
                <a:solidFill>
                  <a:schemeClr val="bg2"/>
                </a:solidFill>
                <a:latin typeface="宋体" panose="02010600030101010101" pitchFamily="2" charset="-122"/>
                <a:ea typeface="宋体" panose="02010600030101010101" pitchFamily="2" charset="-122"/>
              </a:rPr>
              <a:t>系列单片机串口的使用方法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熟练掌握</a:t>
            </a:r>
            <a:r>
              <a:rPr lang="en-US" altLang="zh-CN" sz="2800" b="1" dirty="0">
                <a:solidFill>
                  <a:schemeClr val="bg2"/>
                </a:solidFill>
                <a:latin typeface="宋体" panose="02010600030101010101" pitchFamily="2" charset="-122"/>
                <a:ea typeface="宋体" panose="02010600030101010101" pitchFamily="2" charset="-122"/>
              </a:rPr>
              <a:t>C51</a:t>
            </a:r>
            <a:r>
              <a:rPr lang="zh-CN" altLang="en-US" sz="2800" b="1" dirty="0">
                <a:solidFill>
                  <a:schemeClr val="bg2"/>
                </a:solidFill>
                <a:latin typeface="宋体" panose="02010600030101010101" pitchFamily="2" charset="-122"/>
                <a:ea typeface="宋体" panose="02010600030101010101" pitchFamily="2" charset="-122"/>
              </a:rPr>
              <a:t>系列单片机串行通信系统的组成、功能</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2</a:t>
            </a:r>
            <a:r>
              <a:rPr sz="2800" b="1" dirty="0">
                <a:solidFill>
                  <a:schemeClr val="bg2"/>
                </a:solidFill>
                <a:latin typeface="宋体" panose="02010600030101010101" pitchFamily="2" charset="-122"/>
                <a:ea typeface="宋体" panose="02010600030101010101" pitchFamily="2" charset="-122"/>
              </a:rPr>
              <a:t>、技能目标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能利用单片机的串口编写程序进行远程控制</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能利用甲机控制乙机的</a:t>
            </a:r>
            <a:r>
              <a:rPr lang="en-US" altLang="zh-CN" sz="2800" b="1" dirty="0">
                <a:solidFill>
                  <a:schemeClr val="bg2"/>
                </a:solidFill>
                <a:latin typeface="宋体" panose="02010600030101010101" pitchFamily="2" charset="-122"/>
                <a:ea typeface="宋体" panose="02010600030101010101" pitchFamily="2" charset="-122"/>
              </a:rPr>
              <a:t>LED</a:t>
            </a:r>
            <a:r>
              <a:rPr lang="zh-CN" altLang="en-US" sz="2800" b="1" dirty="0">
                <a:solidFill>
                  <a:schemeClr val="bg2"/>
                </a:solidFill>
                <a:latin typeface="宋体" panose="02010600030101010101" pitchFamily="2" charset="-122"/>
                <a:ea typeface="宋体" panose="02010600030101010101" pitchFamily="2" charset="-122"/>
              </a:rPr>
              <a:t>亮灭</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3</a:t>
            </a:r>
            <a:r>
              <a:rPr sz="2800" b="1" dirty="0">
                <a:solidFill>
                  <a:schemeClr val="bg2"/>
                </a:solidFill>
                <a:latin typeface="宋体" panose="02010600030101010101" pitchFamily="2" charset="-122"/>
                <a:ea typeface="宋体" panose="02010600030101010101" pitchFamily="2" charset="-122"/>
              </a:rPr>
              <a:t>、素养目标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培养学生的编程思维能力</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培养学生探索的进取精神</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培养学生严谨细致的工作态度</a:t>
            </a: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507683"/>
            <a:ext cx="6565079"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.3.1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smtClean="0">
                <a:solidFill>
                  <a:schemeClr val="bg2"/>
                </a:solidFill>
                <a:latin typeface="宋体" panose="02010600030101010101" pitchFamily="2" charset="-122"/>
                <a:ea typeface="宋体" panose="02010600030101010101" pitchFamily="2" charset="-122"/>
                <a:sym typeface="+mn-ea"/>
              </a:rPr>
              <a:t>串行口</a:t>
            </a:r>
            <a:r>
              <a:rPr lang="zh-CN" altLang="en-US" sz="2800" b="1" dirty="0">
                <a:solidFill>
                  <a:schemeClr val="bg2"/>
                </a:solidFill>
                <a:latin typeface="宋体" panose="02010600030101010101" pitchFamily="2" charset="-122"/>
                <a:ea typeface="宋体" panose="02010600030101010101" pitchFamily="2" charset="-122"/>
                <a:sym typeface="+mn-ea"/>
              </a:rPr>
              <a:t>的四种工作方式</a:t>
            </a:r>
            <a:endParaRPr sz="2800" b="1" dirty="0">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5262979"/>
          </a:xfrm>
          <a:prstGeom prst="rect">
            <a:avLst/>
          </a:prstGeom>
        </p:spPr>
        <p:txBody>
          <a:bodyPr wrap="square">
            <a:spAutoFit/>
          </a:bodyPr>
          <a:lstStyle/>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89C51</a:t>
            </a:r>
            <a:r>
              <a:rPr lang="zh-CN" altLang="en-US" sz="2800" b="1" dirty="0">
                <a:solidFill>
                  <a:schemeClr val="bg2"/>
                </a:solidFill>
                <a:latin typeface="宋体" panose="02010600030101010101" pitchFamily="2" charset="-122"/>
                <a:ea typeface="宋体" panose="02010600030101010101" pitchFamily="2" charset="-122"/>
              </a:rPr>
              <a:t>串行口可设置四种工作方式，由</a:t>
            </a:r>
            <a:r>
              <a:rPr lang="en-US" altLang="zh-CN" sz="2800" b="1" dirty="0">
                <a:solidFill>
                  <a:schemeClr val="bg2"/>
                </a:solidFill>
                <a:latin typeface="宋体" panose="02010600030101010101" pitchFamily="2" charset="-122"/>
                <a:ea typeface="宋体" panose="02010600030101010101" pitchFamily="2" charset="-122"/>
              </a:rPr>
              <a:t>SCON</a:t>
            </a:r>
            <a:r>
              <a:rPr lang="zh-CN" altLang="en-US" sz="2800" b="1" dirty="0">
                <a:solidFill>
                  <a:schemeClr val="bg2"/>
                </a:solidFill>
                <a:latin typeface="宋体" panose="02010600030101010101" pitchFamily="2" charset="-122"/>
                <a:ea typeface="宋体" panose="02010600030101010101" pitchFamily="2" charset="-122"/>
              </a:rPr>
              <a:t>中的</a:t>
            </a:r>
            <a:r>
              <a:rPr lang="en-US" altLang="zh-CN" sz="2800" b="1" dirty="0">
                <a:solidFill>
                  <a:schemeClr val="bg2"/>
                </a:solidFill>
                <a:latin typeface="宋体" panose="02010600030101010101" pitchFamily="2" charset="-122"/>
                <a:ea typeface="宋体" panose="02010600030101010101" pitchFamily="2" charset="-122"/>
              </a:rPr>
              <a:t>SM0</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SM1</a:t>
            </a:r>
            <a:r>
              <a:rPr lang="zh-CN" altLang="en-US" sz="2800" b="1" dirty="0">
                <a:solidFill>
                  <a:schemeClr val="bg2"/>
                </a:solidFill>
                <a:latin typeface="宋体" panose="02010600030101010101" pitchFamily="2" charset="-122"/>
                <a:ea typeface="宋体" panose="02010600030101010101" pitchFamily="2" charset="-122"/>
              </a:rPr>
              <a:t>进行定义</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0</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在方式</a:t>
            </a:r>
            <a:r>
              <a:rPr lang="en-US" altLang="zh-CN" sz="2800" b="1" dirty="0">
                <a:solidFill>
                  <a:schemeClr val="bg2"/>
                </a:solidFill>
                <a:latin typeface="宋体" panose="02010600030101010101" pitchFamily="2" charset="-122"/>
                <a:ea typeface="宋体" panose="02010600030101010101" pitchFamily="2" charset="-122"/>
              </a:rPr>
              <a:t>0</a:t>
            </a:r>
            <a:r>
              <a:rPr lang="zh-CN" altLang="en-US" sz="2800" b="1" dirty="0">
                <a:solidFill>
                  <a:schemeClr val="bg2"/>
                </a:solidFill>
                <a:latin typeface="宋体" panose="02010600030101010101" pitchFamily="2" charset="-122"/>
                <a:ea typeface="宋体" panose="02010600030101010101" pitchFamily="2" charset="-122"/>
              </a:rPr>
              <a:t>中串行口是同步移位寄存器，常用于扩展并行输入或输出接口</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algn="just" defTabSz="266700">
              <a:spcBef>
                <a:spcPct val="0"/>
              </a:spcBef>
              <a:spcAft>
                <a:spcPct val="0"/>
              </a:spcAft>
            </a:pPr>
            <a:r>
              <a:rPr lang="en-US" altLang="zh-CN" sz="2800" b="1" dirty="0" smtClean="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1</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在方式</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中，串行口是</a:t>
            </a:r>
            <a:r>
              <a:rPr lang="en-US" altLang="zh-CN" sz="2800" b="1" dirty="0">
                <a:solidFill>
                  <a:schemeClr val="bg2"/>
                </a:solidFill>
                <a:latin typeface="宋体" panose="02010600030101010101" pitchFamily="2" charset="-122"/>
                <a:ea typeface="宋体" panose="02010600030101010101" pitchFamily="2" charset="-122"/>
              </a:rPr>
              <a:t>10</a:t>
            </a:r>
            <a:r>
              <a:rPr lang="zh-CN" altLang="en-US" sz="2800" b="1" dirty="0">
                <a:solidFill>
                  <a:schemeClr val="bg2"/>
                </a:solidFill>
                <a:latin typeface="宋体" panose="02010600030101010101" pitchFamily="2" charset="-122"/>
                <a:ea typeface="宋体" panose="02010600030101010101" pitchFamily="2" charset="-122"/>
              </a:rPr>
              <a:t>位通用异步接口：</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位起始位，</a:t>
            </a:r>
            <a:r>
              <a:rPr lang="en-US" altLang="zh-CN" sz="2800" b="1" dirty="0">
                <a:solidFill>
                  <a:schemeClr val="bg2"/>
                </a:solidFill>
                <a:latin typeface="宋体" panose="02010600030101010101" pitchFamily="2" charset="-122"/>
                <a:ea typeface="宋体" panose="02010600030101010101" pitchFamily="2" charset="-122"/>
              </a:rPr>
              <a:t>8</a:t>
            </a:r>
            <a:r>
              <a:rPr lang="zh-CN" altLang="en-US" sz="2800" b="1" dirty="0">
                <a:solidFill>
                  <a:schemeClr val="bg2"/>
                </a:solidFill>
                <a:latin typeface="宋体" panose="02010600030101010101" pitchFamily="2" charset="-122"/>
                <a:ea typeface="宋体" panose="02010600030101010101" pitchFamily="2" charset="-122"/>
              </a:rPr>
              <a:t>位数据位（低位在前），</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位</a:t>
            </a:r>
            <a:r>
              <a:rPr lang="zh-CN" altLang="en-US" sz="2800" b="1" dirty="0" smtClean="0">
                <a:solidFill>
                  <a:schemeClr val="bg2"/>
                </a:solidFill>
                <a:latin typeface="宋体" panose="02010600030101010101" pitchFamily="2" charset="-122"/>
                <a:ea typeface="宋体" panose="02010600030101010101" pitchFamily="2" charset="-122"/>
              </a:rPr>
              <a:t>停止位。</a:t>
            </a:r>
            <a:r>
              <a:rPr lang="zh-CN" altLang="en-US" sz="2800" b="1" dirty="0">
                <a:solidFill>
                  <a:schemeClr val="bg2"/>
                </a:solidFill>
                <a:latin typeface="宋体" panose="02010600030101010101" pitchFamily="2" charset="-122"/>
                <a:ea typeface="宋体" panose="02010600030101010101" pitchFamily="2" charset="-122"/>
              </a:rPr>
              <a:t>此时</a:t>
            </a:r>
            <a:r>
              <a:rPr lang="en-US" altLang="zh-CN" sz="2800" b="1" dirty="0">
                <a:solidFill>
                  <a:schemeClr val="bg2"/>
                </a:solidFill>
                <a:latin typeface="宋体" panose="02010600030101010101" pitchFamily="2" charset="-122"/>
                <a:ea typeface="宋体" panose="02010600030101010101" pitchFamily="2" charset="-122"/>
              </a:rPr>
              <a:t>RXD</a:t>
            </a:r>
            <a:r>
              <a:rPr lang="zh-CN" altLang="en-US" sz="2800" b="1" dirty="0">
                <a:solidFill>
                  <a:schemeClr val="bg2"/>
                </a:solidFill>
                <a:latin typeface="宋体" panose="02010600030101010101" pitchFamily="2" charset="-122"/>
                <a:ea typeface="宋体" panose="02010600030101010101" pitchFamily="2" charset="-122"/>
              </a:rPr>
              <a:t>为数据接收引脚，</a:t>
            </a:r>
            <a:r>
              <a:rPr lang="en-US" altLang="zh-CN" sz="2800" b="1" dirty="0">
                <a:solidFill>
                  <a:schemeClr val="bg2"/>
                </a:solidFill>
                <a:latin typeface="宋体" panose="02010600030101010101" pitchFamily="2" charset="-122"/>
                <a:ea typeface="宋体" panose="02010600030101010101" pitchFamily="2" charset="-122"/>
              </a:rPr>
              <a:t>TXD</a:t>
            </a:r>
            <a:r>
              <a:rPr lang="zh-CN" altLang="en-US" sz="2800" b="1" dirty="0">
                <a:solidFill>
                  <a:schemeClr val="bg2"/>
                </a:solidFill>
                <a:latin typeface="宋体" panose="02010600030101010101" pitchFamily="2" charset="-122"/>
                <a:ea typeface="宋体" panose="02010600030101010101" pitchFamily="2" charset="-122"/>
              </a:rPr>
              <a:t>为数据发送引脚</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algn="just" defTabSz="266700">
              <a:spcBef>
                <a:spcPct val="0"/>
              </a:spcBef>
              <a:spcAft>
                <a:spcPct val="0"/>
              </a:spcAft>
            </a:pPr>
            <a:r>
              <a:rPr lang="en-US" altLang="zh-CN" sz="2800" b="1" dirty="0" smtClean="0">
                <a:solidFill>
                  <a:schemeClr val="bg2"/>
                </a:solidFill>
                <a:latin typeface="宋体" panose="02010600030101010101" pitchFamily="2" charset="-122"/>
                <a:ea typeface="宋体" panose="02010600030101010101" pitchFamily="2" charset="-122"/>
              </a:rPr>
              <a:t>3</a:t>
            </a: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和方式</a:t>
            </a:r>
            <a:r>
              <a:rPr lang="en-US" altLang="zh-CN" sz="2800" b="1" dirty="0">
                <a:solidFill>
                  <a:schemeClr val="bg2"/>
                </a:solidFill>
                <a:latin typeface="宋体" panose="02010600030101010101" pitchFamily="2" charset="-122"/>
                <a:ea typeface="宋体" panose="02010600030101010101" pitchFamily="2" charset="-122"/>
              </a:rPr>
              <a:t>3</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在方式</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和方式</a:t>
            </a:r>
            <a:r>
              <a:rPr lang="en-US" altLang="zh-CN" sz="2800" b="1" dirty="0">
                <a:solidFill>
                  <a:schemeClr val="bg2"/>
                </a:solidFill>
                <a:latin typeface="宋体" panose="02010600030101010101" pitchFamily="2" charset="-122"/>
                <a:ea typeface="宋体" panose="02010600030101010101" pitchFamily="2" charset="-122"/>
              </a:rPr>
              <a:t>3</a:t>
            </a:r>
            <a:r>
              <a:rPr lang="zh-CN" altLang="en-US" sz="2800" b="1" dirty="0">
                <a:solidFill>
                  <a:schemeClr val="bg2"/>
                </a:solidFill>
                <a:latin typeface="宋体" panose="02010600030101010101" pitchFamily="2" charset="-122"/>
                <a:ea typeface="宋体" panose="02010600030101010101" pitchFamily="2" charset="-122"/>
              </a:rPr>
              <a:t>中，串行口是</a:t>
            </a:r>
            <a:r>
              <a:rPr lang="en-US" altLang="zh-CN" sz="2800" b="1" dirty="0">
                <a:solidFill>
                  <a:schemeClr val="bg2"/>
                </a:solidFill>
                <a:latin typeface="宋体" panose="02010600030101010101" pitchFamily="2" charset="-122"/>
                <a:ea typeface="宋体" panose="02010600030101010101" pitchFamily="2" charset="-122"/>
              </a:rPr>
              <a:t>11</a:t>
            </a:r>
            <a:r>
              <a:rPr lang="zh-CN" altLang="en-US" sz="2800" b="1" dirty="0">
                <a:solidFill>
                  <a:schemeClr val="bg2"/>
                </a:solidFill>
                <a:latin typeface="宋体" panose="02010600030101010101" pitchFamily="2" charset="-122"/>
                <a:ea typeface="宋体" panose="02010600030101010101" pitchFamily="2" charset="-122"/>
              </a:rPr>
              <a:t>位通用异步接口：</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位起始位，</a:t>
            </a:r>
            <a:r>
              <a:rPr lang="en-US" altLang="zh-CN" sz="2800" b="1" dirty="0">
                <a:solidFill>
                  <a:schemeClr val="bg2"/>
                </a:solidFill>
                <a:latin typeface="宋体" panose="02010600030101010101" pitchFamily="2" charset="-122"/>
                <a:ea typeface="宋体" panose="02010600030101010101" pitchFamily="2" charset="-122"/>
              </a:rPr>
              <a:t>9</a:t>
            </a:r>
            <a:r>
              <a:rPr lang="zh-CN" altLang="en-US" sz="2800" b="1" dirty="0">
                <a:solidFill>
                  <a:schemeClr val="bg2"/>
                </a:solidFill>
                <a:latin typeface="宋体" panose="02010600030101010101" pitchFamily="2" charset="-122"/>
                <a:ea typeface="宋体" panose="02010600030101010101" pitchFamily="2" charset="-122"/>
              </a:rPr>
              <a:t>位数据位（含</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位附加的第</a:t>
            </a:r>
            <a:r>
              <a:rPr lang="en-US" altLang="zh-CN" sz="2800" b="1" dirty="0">
                <a:solidFill>
                  <a:schemeClr val="bg2"/>
                </a:solidFill>
                <a:latin typeface="宋体" panose="02010600030101010101" pitchFamily="2" charset="-122"/>
                <a:ea typeface="宋体" panose="02010600030101010101" pitchFamily="2" charset="-122"/>
              </a:rPr>
              <a:t>9</a:t>
            </a:r>
            <a:r>
              <a:rPr lang="zh-CN" altLang="en-US" sz="2800" b="1" dirty="0">
                <a:solidFill>
                  <a:schemeClr val="bg2"/>
                </a:solidFill>
                <a:latin typeface="宋体" panose="02010600030101010101" pitchFamily="2" charset="-122"/>
                <a:ea typeface="宋体" panose="02010600030101010101" pitchFamily="2" charset="-122"/>
              </a:rPr>
              <a:t>位，发送时为</a:t>
            </a:r>
            <a:r>
              <a:rPr lang="en-US" altLang="zh-CN" sz="2800" b="1" dirty="0">
                <a:solidFill>
                  <a:schemeClr val="bg2"/>
                </a:solidFill>
                <a:latin typeface="宋体" panose="02010600030101010101" pitchFamily="2" charset="-122"/>
                <a:ea typeface="宋体" panose="02010600030101010101" pitchFamily="2" charset="-122"/>
              </a:rPr>
              <a:t>SCON</a:t>
            </a:r>
            <a:r>
              <a:rPr lang="zh-CN" altLang="en-US" sz="2800" b="1" dirty="0">
                <a:solidFill>
                  <a:schemeClr val="bg2"/>
                </a:solidFill>
                <a:latin typeface="宋体" panose="02010600030101010101" pitchFamily="2" charset="-122"/>
                <a:ea typeface="宋体" panose="02010600030101010101" pitchFamily="2" charset="-122"/>
              </a:rPr>
              <a:t>中的</a:t>
            </a:r>
            <a:r>
              <a:rPr lang="en-US" altLang="zh-CN" sz="2800" b="1" dirty="0">
                <a:solidFill>
                  <a:schemeClr val="bg2"/>
                </a:solidFill>
                <a:latin typeface="宋体" panose="02010600030101010101" pitchFamily="2" charset="-122"/>
                <a:ea typeface="宋体" panose="02010600030101010101" pitchFamily="2" charset="-122"/>
              </a:rPr>
              <a:t>TB8</a:t>
            </a:r>
            <a:r>
              <a:rPr lang="zh-CN" altLang="en-US" sz="2800" b="1" dirty="0">
                <a:solidFill>
                  <a:schemeClr val="bg2"/>
                </a:solidFill>
                <a:latin typeface="宋体" panose="02010600030101010101" pitchFamily="2" charset="-122"/>
                <a:ea typeface="宋体" panose="02010600030101010101" pitchFamily="2" charset="-122"/>
              </a:rPr>
              <a:t>，接收时为</a:t>
            </a:r>
            <a:r>
              <a:rPr lang="en-US" altLang="zh-CN" sz="2800" b="1" dirty="0">
                <a:solidFill>
                  <a:schemeClr val="bg2"/>
                </a:solidFill>
                <a:latin typeface="宋体" panose="02010600030101010101" pitchFamily="2" charset="-122"/>
                <a:ea typeface="宋体" panose="02010600030101010101" pitchFamily="2" charset="-122"/>
              </a:rPr>
              <a:t>RB8</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位</a:t>
            </a:r>
            <a:r>
              <a:rPr lang="zh-CN" altLang="en-US" sz="2800" b="1" dirty="0" smtClean="0">
                <a:solidFill>
                  <a:schemeClr val="bg2"/>
                </a:solidFill>
                <a:latin typeface="宋体" panose="02010600030101010101" pitchFamily="2" charset="-122"/>
                <a:ea typeface="宋体" panose="02010600030101010101" pitchFamily="2" charset="-122"/>
              </a:rPr>
              <a:t>停止位。</a:t>
            </a:r>
            <a:endParaRPr sz="2800" b="1" dirty="0">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sp>
        <p:nvSpPr>
          <p:cNvPr id="6" name="文本框 5"/>
          <p:cNvSpPr txBox="1"/>
          <p:nvPr/>
        </p:nvSpPr>
        <p:spPr>
          <a:xfrm>
            <a:off x="384175" y="1381125"/>
            <a:ext cx="10429875" cy="1384995"/>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选用</a:t>
            </a:r>
            <a:r>
              <a:rPr lang="en-US" altLang="zh-CN" sz="2800" b="1" dirty="0">
                <a:solidFill>
                  <a:schemeClr val="bg2"/>
                </a:solidFill>
                <a:latin typeface="宋体" panose="02010600030101010101" pitchFamily="2" charset="-122"/>
                <a:ea typeface="宋体" panose="02010600030101010101" pitchFamily="2" charset="-122"/>
              </a:rPr>
              <a:t>Proteus</a:t>
            </a:r>
            <a:r>
              <a:rPr lang="zh-CN" altLang="en-US" sz="2800" b="1" dirty="0">
                <a:solidFill>
                  <a:schemeClr val="bg2"/>
                </a:solidFill>
                <a:latin typeface="宋体" panose="02010600030101010101" pitchFamily="2" charset="-122"/>
                <a:ea typeface="宋体" panose="02010600030101010101" pitchFamily="2" charset="-122"/>
              </a:rPr>
              <a:t>和</a:t>
            </a:r>
            <a:r>
              <a:rPr lang="en-US" altLang="zh-CN" sz="2800" b="1" dirty="0">
                <a:solidFill>
                  <a:schemeClr val="bg2"/>
                </a:solidFill>
                <a:latin typeface="宋体" panose="02010600030101010101" pitchFamily="2" charset="-122"/>
                <a:ea typeface="宋体" panose="02010600030101010101" pitchFamily="2" charset="-122"/>
              </a:rPr>
              <a:t>KEIL</a:t>
            </a:r>
            <a:r>
              <a:rPr lang="zh-CN" altLang="en-US" sz="2800" b="1" dirty="0">
                <a:solidFill>
                  <a:schemeClr val="bg2"/>
                </a:solidFill>
                <a:latin typeface="宋体" panose="02010600030101010101" pitchFamily="2" charset="-122"/>
                <a:ea typeface="宋体" panose="02010600030101010101" pitchFamily="2" charset="-122"/>
              </a:rPr>
              <a:t>软件进行程序设计，一个</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与按钮组成发送电路。另一个</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与发光二极管组成接收电路，以亮暗表示相应按钮的状态。</a:t>
            </a:r>
            <a:endParaRPr sz="2800" b="1" dirty="0">
              <a:solidFill>
                <a:schemeClr val="bg2"/>
              </a:solidFill>
              <a:latin typeface="宋体" panose="02010600030101010101" pitchFamily="2" charset="-122"/>
              <a:ea typeface="宋体" panose="02010600030101010101" pitchFamily="2" charset="-122"/>
            </a:endParaRPr>
          </a:p>
        </p:txBody>
      </p:sp>
      <p:pic>
        <p:nvPicPr>
          <p:cNvPr id="11266"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9762" y="2300178"/>
            <a:ext cx="6121893" cy="4408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平行四边形 8"/>
          <p:cNvSpPr/>
          <p:nvPr>
            <p:custDataLst>
              <p:tags r:id="rId2"/>
            </p:custDataLst>
          </p:nvPr>
        </p:nvSpPr>
        <p:spPr>
          <a:xfrm flipV="1">
            <a:off x="5270500" y="2682239"/>
            <a:ext cx="5981700"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400" dirty="0">
              <a:sym typeface="+mn-ea"/>
            </a:endParaRPr>
          </a:p>
        </p:txBody>
      </p:sp>
      <p:sp>
        <p:nvSpPr>
          <p:cNvPr id="10" name="平行四边形 9"/>
          <p:cNvSpPr/>
          <p:nvPr>
            <p:custDataLst>
              <p:tags r:id="rId3"/>
            </p:custDataLst>
          </p:nvPr>
        </p:nvSpPr>
        <p:spPr>
          <a:xfrm flipV="1">
            <a:off x="5420995" y="3590488"/>
            <a:ext cx="609790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000">
              <a:sym typeface="+mn-ea"/>
            </a:endParaRPr>
          </a:p>
        </p:txBody>
      </p:sp>
      <p:sp>
        <p:nvSpPr>
          <p:cNvPr id="34" name="平行四边形 33"/>
          <p:cNvSpPr/>
          <p:nvPr>
            <p:custDataLst>
              <p:tags r:id="rId4"/>
            </p:custDataLst>
          </p:nvPr>
        </p:nvSpPr>
        <p:spPr>
          <a:xfrm flipV="1">
            <a:off x="4917440" y="1718943"/>
            <a:ext cx="6068060"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000">
              <a:sym typeface="+mn-ea"/>
            </a:endParaRPr>
          </a:p>
        </p:txBody>
      </p:sp>
      <p:sp>
        <p:nvSpPr>
          <p:cNvPr id="30" name="平行四边形 29"/>
          <p:cNvSpPr/>
          <p:nvPr>
            <p:custDataLst>
              <p:tags r:id="rId5"/>
            </p:custDataLst>
          </p:nvPr>
        </p:nvSpPr>
        <p:spPr>
          <a:xfrm flipV="1">
            <a:off x="3966845" y="171894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3" name="矩形 32"/>
          <p:cNvSpPr/>
          <p:nvPr>
            <p:custDataLst>
              <p:tags r:id="rId6"/>
            </p:custDataLst>
          </p:nvPr>
        </p:nvSpPr>
        <p:spPr>
          <a:xfrm>
            <a:off x="5094604" y="1780853"/>
            <a:ext cx="6320156" cy="461653"/>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lstStyle/>
          <a:p>
            <a:pPr indent="0" fontAlgn="auto"/>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6</a:t>
            </a:r>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.1 </a:t>
            </a:r>
            <a:r>
              <a:rPr lang="en-US" altLang="zh-CN"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74LS164</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串行输出控制流水灯</a:t>
            </a:r>
            <a:endPar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31" name="文本框 11"/>
          <p:cNvSpPr txBox="1"/>
          <p:nvPr>
            <p:custDataLst>
              <p:tags r:id="rId7"/>
            </p:custDataLst>
          </p:nvPr>
        </p:nvSpPr>
        <p:spPr>
          <a:xfrm>
            <a:off x="4098925" y="1786255"/>
            <a:ext cx="767715" cy="480060"/>
          </a:xfrm>
          <a:prstGeom prst="rect">
            <a:avLst/>
          </a:prstGeom>
          <a:noFill/>
        </p:spPr>
        <p:txBody>
          <a:bodyPr wrap="square" rtlCol="0" anchor="ctr" anchorCtr="0">
            <a:noAutofit/>
          </a:bodyPr>
          <a:lstStyle/>
          <a:p>
            <a:pPr indent="0" algn="ctr" fontAlgn="auto"/>
            <a:r>
              <a:rPr lang="en-US" altLang="zh-CN" sz="3735" dirty="0">
                <a:solidFill>
                  <a:srgbClr val="0F325E"/>
                </a:solidFill>
                <a:latin typeface="Impact" panose="020B0806030902050204" pitchFamily="34" charset="0"/>
              </a:rPr>
              <a:t>01</a:t>
            </a:r>
          </a:p>
        </p:txBody>
      </p:sp>
      <p:sp>
        <p:nvSpPr>
          <p:cNvPr id="27" name="平行四边形 26"/>
          <p:cNvSpPr/>
          <p:nvPr>
            <p:custDataLst>
              <p:tags r:id="rId8"/>
            </p:custDataLst>
          </p:nvPr>
        </p:nvSpPr>
        <p:spPr>
          <a:xfrm flipV="1">
            <a:off x="4251960" y="2673350"/>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5" name="文本框 11"/>
          <p:cNvSpPr txBox="1"/>
          <p:nvPr>
            <p:custDataLst>
              <p:tags r:id="rId9"/>
            </p:custDataLst>
          </p:nvPr>
        </p:nvSpPr>
        <p:spPr>
          <a:xfrm>
            <a:off x="4384040" y="2740660"/>
            <a:ext cx="767715" cy="480060"/>
          </a:xfrm>
          <a:prstGeom prst="rect">
            <a:avLst/>
          </a:prstGeom>
          <a:noFill/>
        </p:spPr>
        <p:txBody>
          <a:bodyPr wrap="square" rtlCol="0" anchor="ctr" anchorCtr="0">
            <a:noAutofit/>
          </a:bodyPr>
          <a:lstStyle/>
          <a:p>
            <a:pPr lvl="0" algn="ctr">
              <a:buClrTx/>
              <a:buSzTx/>
              <a:buFontTx/>
            </a:pPr>
            <a:r>
              <a:rPr lang="en-US" altLang="zh-CN" sz="3735" dirty="0">
                <a:solidFill>
                  <a:srgbClr val="0F325E"/>
                </a:solidFill>
                <a:latin typeface="Impact" panose="020B0806030902050204" pitchFamily="34" charset="0"/>
                <a:sym typeface="+mn-ea"/>
              </a:rPr>
              <a:t>02</a:t>
            </a:r>
          </a:p>
        </p:txBody>
      </p:sp>
      <p:sp>
        <p:nvSpPr>
          <p:cNvPr id="55" name="平行四边形 54"/>
          <p:cNvSpPr/>
          <p:nvPr>
            <p:custDataLst>
              <p:tags r:id="rId10"/>
            </p:custDataLst>
          </p:nvPr>
        </p:nvSpPr>
        <p:spPr>
          <a:xfrm flipV="1">
            <a:off x="4482465" y="3585210"/>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57" name="文本框 11"/>
          <p:cNvSpPr txBox="1"/>
          <p:nvPr>
            <p:custDataLst>
              <p:tags r:id="rId11"/>
            </p:custDataLst>
          </p:nvPr>
        </p:nvSpPr>
        <p:spPr>
          <a:xfrm>
            <a:off x="4614545" y="3651885"/>
            <a:ext cx="767715" cy="480060"/>
          </a:xfrm>
          <a:prstGeom prst="rect">
            <a:avLst/>
          </a:prstGeom>
          <a:noFill/>
        </p:spPr>
        <p:txBody>
          <a:bodyPr wrap="square" rtlCol="0" anchor="ctr" anchorCtr="0">
            <a:noAutofit/>
          </a:bodyPr>
          <a:lstStyle/>
          <a:p>
            <a:pPr lvl="0" algn="ctr">
              <a:buClrTx/>
              <a:buSzTx/>
              <a:buFontTx/>
            </a:pPr>
            <a:r>
              <a:rPr lang="en-US" altLang="zh-CN" sz="3735" dirty="0">
                <a:solidFill>
                  <a:srgbClr val="0F325E"/>
                </a:solidFill>
                <a:latin typeface="Impact" panose="020B0806030902050204" pitchFamily="34" charset="0"/>
                <a:sym typeface="+mn-ea"/>
              </a:rPr>
              <a:t>03</a:t>
            </a:r>
          </a:p>
        </p:txBody>
      </p:sp>
      <p:sp>
        <p:nvSpPr>
          <p:cNvPr id="62" name="文本框 11"/>
          <p:cNvSpPr txBox="1"/>
          <p:nvPr>
            <p:custDataLst>
              <p:tags r:id="rId12"/>
            </p:custDataLst>
          </p:nvPr>
        </p:nvSpPr>
        <p:spPr>
          <a:xfrm>
            <a:off x="4984750" y="4802505"/>
            <a:ext cx="767715" cy="480060"/>
          </a:xfrm>
          <a:prstGeom prst="rect">
            <a:avLst/>
          </a:prstGeom>
          <a:noFill/>
        </p:spPr>
        <p:txBody>
          <a:bodyPr wrap="square" rtlCol="0" anchor="ctr" anchorCtr="0">
            <a:noAutofit/>
          </a:bodyPr>
          <a:lstStyle/>
          <a:p>
            <a:pPr lvl="0" algn="ctr">
              <a:buClrTx/>
              <a:buSzTx/>
              <a:buFontTx/>
            </a:pPr>
            <a:r>
              <a:rPr lang="en-US" altLang="zh-CN" sz="3735" dirty="0">
                <a:solidFill>
                  <a:srgbClr val="0F325E"/>
                </a:solidFill>
                <a:latin typeface="Impact" panose="020B0806030902050204" pitchFamily="34" charset="0"/>
                <a:sym typeface="+mn-ea"/>
              </a:rPr>
              <a:t>04</a:t>
            </a:r>
          </a:p>
        </p:txBody>
      </p:sp>
      <p:sp>
        <p:nvSpPr>
          <p:cNvPr id="129" name="任意多边形: 形状 47"/>
          <p:cNvSpPr/>
          <p:nvPr/>
        </p:nvSpPr>
        <p:spPr>
          <a:xfrm flipH="1">
            <a:off x="-435475" y="1699897"/>
            <a:ext cx="5434194" cy="4508790"/>
          </a:xfrm>
          <a:custGeom>
            <a:avLst/>
            <a:gdLst/>
            <a:ahLst/>
            <a:cxnLst>
              <a:cxn ang="3">
                <a:pos x="hc" y="t"/>
              </a:cxn>
              <a:cxn ang="cd2">
                <a:pos x="l" y="vc"/>
              </a:cxn>
              <a:cxn ang="cd4">
                <a:pos x="hc" y="b"/>
              </a:cxn>
              <a:cxn ang="0">
                <a:pos x="r" y="vc"/>
              </a:cxn>
            </a:cxnLst>
            <a:rect l="l" t="t" r="r" b="b"/>
            <a:pathLst>
              <a:path w="8430" h="5326">
                <a:moveTo>
                  <a:pt x="1827" y="0"/>
                </a:moveTo>
                <a:lnTo>
                  <a:pt x="2910" y="0"/>
                </a:lnTo>
                <a:lnTo>
                  <a:pt x="5092" y="0"/>
                </a:lnTo>
                <a:lnTo>
                  <a:pt x="8430" y="0"/>
                </a:lnTo>
                <a:lnTo>
                  <a:pt x="8430" y="5326"/>
                </a:lnTo>
                <a:lnTo>
                  <a:pt x="5092" y="5326"/>
                </a:lnTo>
                <a:lnTo>
                  <a:pt x="2910" y="5326"/>
                </a:lnTo>
                <a:lnTo>
                  <a:pt x="0" y="5326"/>
                </a:lnTo>
                <a:lnTo>
                  <a:pt x="1827" y="0"/>
                </a:lnTo>
                <a:close/>
              </a:path>
            </a:pathLst>
          </a:custGeom>
          <a:noFill/>
          <a:ln>
            <a:gradFill flip="none" rotWithShape="1">
              <a:gsLst>
                <a:gs pos="0">
                  <a:schemeClr val="accent1">
                    <a:alpha val="0"/>
                  </a:schemeClr>
                </a:gs>
                <a:gs pos="100000">
                  <a:schemeClr val="bg1"/>
                </a:gs>
              </a:gsLst>
              <a:lin ang="10800000" scaled="1"/>
              <a:tileRect/>
            </a:gra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cs typeface="黑体" panose="02010609060101010101" charset="-122"/>
            </a:endParaRPr>
          </a:p>
        </p:txBody>
      </p:sp>
      <p:sp>
        <p:nvSpPr>
          <p:cNvPr id="2" name="梯形 1"/>
          <p:cNvSpPr/>
          <p:nvPr/>
        </p:nvSpPr>
        <p:spPr>
          <a:xfrm>
            <a:off x="3873528" y="728043"/>
            <a:ext cx="4446144" cy="467302"/>
          </a:xfrm>
          <a:prstGeom prst="trapezoid">
            <a:avLst>
              <a:gd name="adj" fmla="val 105253"/>
            </a:avLst>
          </a:prstGeom>
          <a:gradFill>
            <a:gsLst>
              <a:gs pos="0">
                <a:schemeClr val="bg1">
                  <a:alpha val="15000"/>
                </a:schemeClr>
              </a:gs>
              <a:gs pos="69000">
                <a:schemeClr val="bg1">
                  <a:alpha val="0"/>
                </a:schemeClr>
              </a:gs>
            </a:gsLst>
            <a:lin ang="16200000" scaled="0"/>
          </a:gradFill>
          <a:ln>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400">
              <a:sym typeface="+mn-ea"/>
            </a:endParaRPr>
          </a:p>
        </p:txBody>
      </p:sp>
      <p:pic>
        <p:nvPicPr>
          <p:cNvPr id="138" name="图片 137" descr="黑暗中的灯光&#10;&#10;描述已自动生成"/>
          <p:cNvPicPr>
            <a:picLocks noChangeAspect="1"/>
          </p:cNvPicPr>
          <p:nvPr/>
        </p:nvPicPr>
        <p:blipFill>
          <a:blip r:embed="rId28" cstate="print">
            <a:alphaModFix amt="95000"/>
            <a:extLst>
              <a:ext uri="{28A0092B-C50C-407E-A947-70E740481C1C}">
                <a14:useLocalDpi xmlns:a14="http://schemas.microsoft.com/office/drawing/2010/main" val="0"/>
              </a:ext>
            </a:extLst>
          </a:blip>
          <a:stretch>
            <a:fillRect/>
          </a:stretch>
        </p:blipFill>
        <p:spPr>
          <a:xfrm>
            <a:off x="2431833" y="536720"/>
            <a:ext cx="7329535" cy="1458627"/>
          </a:xfrm>
          <a:prstGeom prst="rect">
            <a:avLst/>
          </a:prstGeom>
        </p:spPr>
      </p:pic>
      <p:sp>
        <p:nvSpPr>
          <p:cNvPr id="125" name="矩形 124"/>
          <p:cNvSpPr/>
          <p:nvPr>
            <p:custDataLst>
              <p:tags r:id="rId13"/>
            </p:custDataLst>
          </p:nvPr>
        </p:nvSpPr>
        <p:spPr>
          <a:xfrm>
            <a:off x="5214483" y="325080"/>
            <a:ext cx="1764236" cy="712805"/>
          </a:xfrm>
          <a:prstGeom prst="rect">
            <a:avLst/>
          </a:prstGeom>
          <a:ln w="15875">
            <a:noFill/>
          </a:ln>
          <a:effectLst>
            <a:outerShdw blurRad="50800" dist="12700" dir="5400000" algn="t" rotWithShape="0">
              <a:srgbClr val="0C224F">
                <a:alpha val="40000"/>
              </a:srgbClr>
            </a:outerShdw>
          </a:effectLst>
        </p:spPr>
        <p:txBody>
          <a:bodyPr vert="horz" wrap="square" lIns="91428" tIns="45714" rIns="91428" bIns="45714" rtlCol="0" anchor="ctr" anchorCtr="0">
            <a:noAutofit/>
          </a:bodyPr>
          <a:lstStyle/>
          <a:p>
            <a:pPr lvl="0" algn="dist">
              <a:buClrTx/>
              <a:buSzTx/>
              <a:buFontTx/>
            </a:pPr>
            <a:r>
              <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rPr>
              <a:t>目录</a:t>
            </a:r>
          </a:p>
        </p:txBody>
      </p:sp>
      <p:sp>
        <p:nvSpPr>
          <p:cNvPr id="4" name="梯形 3"/>
          <p:cNvSpPr/>
          <p:nvPr/>
        </p:nvSpPr>
        <p:spPr>
          <a:xfrm>
            <a:off x="3686015" y="799155"/>
            <a:ext cx="4821171" cy="467302"/>
          </a:xfrm>
          <a:prstGeom prst="trapezoid">
            <a:avLst>
              <a:gd name="adj" fmla="val 107971"/>
            </a:avLst>
          </a:prstGeom>
          <a:noFill/>
          <a:ln w="6350">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400">
              <a:sym typeface="+mn-ea"/>
            </a:endParaRPr>
          </a:p>
        </p:txBody>
      </p:sp>
      <p:sp>
        <p:nvSpPr>
          <p:cNvPr id="22" name="文本框 11"/>
          <p:cNvSpPr txBox="1"/>
          <p:nvPr>
            <p:custDataLst>
              <p:tags r:id="rId14"/>
            </p:custDataLst>
          </p:nvPr>
        </p:nvSpPr>
        <p:spPr>
          <a:xfrm>
            <a:off x="7518400" y="2757170"/>
            <a:ext cx="767715" cy="480060"/>
          </a:xfrm>
          <a:prstGeom prst="rect">
            <a:avLst/>
          </a:prstGeom>
          <a:noFill/>
        </p:spPr>
        <p:txBody>
          <a:bodyPr wrap="square" rtlCol="0" anchor="ctr" anchorCtr="0">
            <a:noAutofit/>
          </a:bodyPr>
          <a:lstStyle/>
          <a:p>
            <a:pPr lvl="0" algn="ctr">
              <a:buClrTx/>
              <a:buSzTx/>
              <a:buFontTx/>
            </a:pPr>
            <a:r>
              <a:rPr lang="en-US" altLang="zh-CN" sz="3735" dirty="0">
                <a:solidFill>
                  <a:srgbClr val="0F325E"/>
                </a:solidFill>
                <a:latin typeface="Impact" panose="020B0806030902050204" pitchFamily="34" charset="0"/>
                <a:sym typeface="+mn-ea"/>
              </a:rPr>
              <a:t>06</a:t>
            </a:r>
          </a:p>
        </p:txBody>
      </p:sp>
      <p:sp>
        <p:nvSpPr>
          <p:cNvPr id="6" name="矩形 5"/>
          <p:cNvSpPr/>
          <p:nvPr>
            <p:custDataLst>
              <p:tags r:id="rId15"/>
            </p:custDataLst>
          </p:nvPr>
        </p:nvSpPr>
        <p:spPr>
          <a:xfrm>
            <a:off x="5270499" y="2699064"/>
            <a:ext cx="6080761" cy="461653"/>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lstStyle/>
          <a:p>
            <a:pPr indent="0" fontAlgn="auto"/>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6</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a:t>
            </a:r>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2 </a:t>
            </a:r>
            <a:r>
              <a:rPr lang="en-US" altLang="zh-CN"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74LS165</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串行输入按键状态信息</a:t>
            </a:r>
            <a:endPar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7" name="矩形 6"/>
          <p:cNvSpPr/>
          <p:nvPr>
            <p:custDataLst>
              <p:tags r:id="rId16"/>
            </p:custDataLst>
          </p:nvPr>
        </p:nvSpPr>
        <p:spPr>
          <a:xfrm>
            <a:off x="5598160" y="3569648"/>
            <a:ext cx="4921250" cy="461653"/>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lstStyle/>
          <a:p>
            <a:pPr indent="0" fontAlgn="auto"/>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6</a:t>
            </a:r>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.3 </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甲机控制乙机的</a:t>
            </a:r>
            <a:r>
              <a:rPr lang="en-US" altLang="zh-CN"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LED</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亮灭</a:t>
            </a:r>
            <a:endPar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pic>
        <p:nvPicPr>
          <p:cNvPr id="23" name="Picture 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35780" y="2231837"/>
            <a:ext cx="3250235" cy="3149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平行四边形 23"/>
          <p:cNvSpPr/>
          <p:nvPr>
            <p:custDataLst>
              <p:tags r:id="rId17"/>
            </p:custDataLst>
          </p:nvPr>
        </p:nvSpPr>
        <p:spPr>
          <a:xfrm flipV="1">
            <a:off x="5708650" y="4463413"/>
            <a:ext cx="6102350"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400" dirty="0">
              <a:sym typeface="+mn-ea"/>
            </a:endParaRPr>
          </a:p>
        </p:txBody>
      </p:sp>
      <p:sp>
        <p:nvSpPr>
          <p:cNvPr id="25" name="平行四边形 24"/>
          <p:cNvSpPr/>
          <p:nvPr>
            <p:custDataLst>
              <p:tags r:id="rId18"/>
            </p:custDataLst>
          </p:nvPr>
        </p:nvSpPr>
        <p:spPr>
          <a:xfrm flipV="1">
            <a:off x="5859145" y="5371662"/>
            <a:ext cx="633285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lstStyle/>
          <a:p>
            <a:pPr lvl="0" algn="ctr">
              <a:buClrTx/>
              <a:buSzTx/>
              <a:buFontTx/>
            </a:pPr>
            <a:endParaRPr lang="zh-CN" altLang="en-US" sz="2000">
              <a:sym typeface="+mn-ea"/>
            </a:endParaRPr>
          </a:p>
        </p:txBody>
      </p:sp>
      <p:sp>
        <p:nvSpPr>
          <p:cNvPr id="26" name="平行四边形 25"/>
          <p:cNvSpPr/>
          <p:nvPr>
            <p:custDataLst>
              <p:tags r:id="rId19"/>
            </p:custDataLst>
          </p:nvPr>
        </p:nvSpPr>
        <p:spPr>
          <a:xfrm flipV="1">
            <a:off x="4690110" y="445452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28" name="文本框 11"/>
          <p:cNvSpPr txBox="1"/>
          <p:nvPr>
            <p:custDataLst>
              <p:tags r:id="rId20"/>
            </p:custDataLst>
          </p:nvPr>
        </p:nvSpPr>
        <p:spPr>
          <a:xfrm>
            <a:off x="4822190" y="4521835"/>
            <a:ext cx="767715" cy="480060"/>
          </a:xfrm>
          <a:prstGeom prst="rect">
            <a:avLst/>
          </a:prstGeom>
          <a:noFill/>
        </p:spPr>
        <p:txBody>
          <a:bodyPr wrap="square" rtlCol="0" anchor="ctr" anchorCtr="0">
            <a:noAutofit/>
          </a:bodyPr>
          <a:lstStyle/>
          <a:p>
            <a:pPr lvl="0" algn="ctr">
              <a:buClrTx/>
              <a:buSzTx/>
              <a:buFontTx/>
            </a:pPr>
            <a:r>
              <a:rPr lang="en-US" altLang="zh-CN" sz="3735" dirty="0" smtClean="0">
                <a:solidFill>
                  <a:srgbClr val="0F325E"/>
                </a:solidFill>
                <a:latin typeface="Impact" panose="020B0806030902050204" pitchFamily="34" charset="0"/>
                <a:sym typeface="+mn-ea"/>
              </a:rPr>
              <a:t>04</a:t>
            </a:r>
            <a:endParaRPr lang="en-US" altLang="zh-CN" sz="3735" dirty="0">
              <a:solidFill>
                <a:srgbClr val="0F325E"/>
              </a:solidFill>
              <a:latin typeface="Impact" panose="020B0806030902050204" pitchFamily="34" charset="0"/>
              <a:sym typeface="+mn-ea"/>
            </a:endParaRPr>
          </a:p>
        </p:txBody>
      </p:sp>
      <p:sp>
        <p:nvSpPr>
          <p:cNvPr id="29" name="平行四边形 28"/>
          <p:cNvSpPr/>
          <p:nvPr>
            <p:custDataLst>
              <p:tags r:id="rId21"/>
            </p:custDataLst>
          </p:nvPr>
        </p:nvSpPr>
        <p:spPr>
          <a:xfrm flipV="1">
            <a:off x="4920615" y="536638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2" name="文本框 11"/>
          <p:cNvSpPr txBox="1"/>
          <p:nvPr>
            <p:custDataLst>
              <p:tags r:id="rId22"/>
            </p:custDataLst>
          </p:nvPr>
        </p:nvSpPr>
        <p:spPr>
          <a:xfrm>
            <a:off x="5052695" y="5433060"/>
            <a:ext cx="767715" cy="480060"/>
          </a:xfrm>
          <a:prstGeom prst="rect">
            <a:avLst/>
          </a:prstGeom>
          <a:noFill/>
        </p:spPr>
        <p:txBody>
          <a:bodyPr wrap="square" rtlCol="0" anchor="ctr" anchorCtr="0">
            <a:noAutofit/>
          </a:bodyPr>
          <a:lstStyle/>
          <a:p>
            <a:pPr lvl="0" algn="ctr">
              <a:buClrTx/>
              <a:buSzTx/>
              <a:buFontTx/>
            </a:pPr>
            <a:r>
              <a:rPr lang="en-US" altLang="zh-CN" sz="3735" dirty="0" smtClean="0">
                <a:solidFill>
                  <a:srgbClr val="0F325E"/>
                </a:solidFill>
                <a:latin typeface="Impact" panose="020B0806030902050204" pitchFamily="34" charset="0"/>
                <a:sym typeface="+mn-ea"/>
              </a:rPr>
              <a:t>05</a:t>
            </a:r>
            <a:endParaRPr lang="en-US" altLang="zh-CN" sz="3735" dirty="0">
              <a:solidFill>
                <a:srgbClr val="0F325E"/>
              </a:solidFill>
              <a:latin typeface="Impact" panose="020B0806030902050204" pitchFamily="34" charset="0"/>
              <a:sym typeface="+mn-ea"/>
            </a:endParaRPr>
          </a:p>
        </p:txBody>
      </p:sp>
      <p:sp>
        <p:nvSpPr>
          <p:cNvPr id="37" name="文本框 11"/>
          <p:cNvSpPr txBox="1"/>
          <p:nvPr>
            <p:custDataLst>
              <p:tags r:id="rId23"/>
            </p:custDataLst>
          </p:nvPr>
        </p:nvSpPr>
        <p:spPr>
          <a:xfrm>
            <a:off x="7956550" y="4538345"/>
            <a:ext cx="767715" cy="480060"/>
          </a:xfrm>
          <a:prstGeom prst="rect">
            <a:avLst/>
          </a:prstGeom>
          <a:noFill/>
        </p:spPr>
        <p:txBody>
          <a:bodyPr wrap="square" rtlCol="0" anchor="ctr" anchorCtr="0">
            <a:noAutofit/>
          </a:bodyPr>
          <a:lstStyle/>
          <a:p>
            <a:pPr lvl="0" algn="ctr">
              <a:buClrTx/>
              <a:buSzTx/>
              <a:buFontTx/>
            </a:pPr>
            <a:r>
              <a:rPr lang="en-US" altLang="zh-CN" sz="3735" dirty="0">
                <a:solidFill>
                  <a:srgbClr val="0F325E"/>
                </a:solidFill>
                <a:latin typeface="Impact" panose="020B0806030902050204" pitchFamily="34" charset="0"/>
                <a:sym typeface="+mn-ea"/>
              </a:rPr>
              <a:t>06</a:t>
            </a:r>
          </a:p>
        </p:txBody>
      </p:sp>
      <p:sp>
        <p:nvSpPr>
          <p:cNvPr id="38" name="矩形 37"/>
          <p:cNvSpPr/>
          <p:nvPr>
            <p:custDataLst>
              <p:tags r:id="rId24"/>
            </p:custDataLst>
          </p:nvPr>
        </p:nvSpPr>
        <p:spPr>
          <a:xfrm>
            <a:off x="5708650" y="4480239"/>
            <a:ext cx="4921250" cy="461653"/>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lstStyle/>
          <a:p>
            <a:pPr indent="0" fontAlgn="auto"/>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6</a:t>
            </a:r>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4 </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双机相互控制</a:t>
            </a:r>
            <a:endPar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39" name="矩形 38"/>
          <p:cNvSpPr/>
          <p:nvPr>
            <p:custDataLst>
              <p:tags r:id="rId25"/>
            </p:custDataLst>
          </p:nvPr>
        </p:nvSpPr>
        <p:spPr>
          <a:xfrm>
            <a:off x="6036310" y="5350823"/>
            <a:ext cx="6225540" cy="461653"/>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lstStyle/>
          <a:p>
            <a:pPr indent="0" fontAlgn="auto"/>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6</a:t>
            </a:r>
            <a:r>
              <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a:t>
            </a:r>
            <a:r>
              <a:rPr lang="en-US" altLang="zh-CN"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4</a:t>
            </a:r>
            <a:r>
              <a:rPr lang="zh-CN" altLang="en-US" sz="2400" b="1" spc="100" dirty="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 使用串口调试助手控制数码管</a:t>
            </a:r>
            <a:endParaRPr lang="zh-CN" altLang="en-US" sz="24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20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1503" y="713895"/>
            <a:ext cx="7977352" cy="5282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2" y="858838"/>
            <a:ext cx="8062804"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smtClean="0">
                <a:solidFill>
                  <a:schemeClr val="bg2"/>
                </a:solidFill>
                <a:latin typeface="宋体" panose="02010600030101010101" pitchFamily="2" charset="-122"/>
                <a:ea typeface="宋体" panose="02010600030101010101" pitchFamily="2" charset="-122"/>
              </a:rPr>
              <a:t>6.4 </a:t>
            </a:r>
            <a:r>
              <a:rPr lang="zh-CN" altLang="en-US" sz="2800" b="1" dirty="0" smtClean="0">
                <a:solidFill>
                  <a:schemeClr val="bg2"/>
                </a:solidFill>
                <a:latin typeface="宋体" panose="02010600030101010101" pitchFamily="2" charset="-122"/>
                <a:ea typeface="宋体" panose="02010600030101010101" pitchFamily="2" charset="-122"/>
              </a:rPr>
              <a:t>双</a:t>
            </a:r>
            <a:r>
              <a:rPr lang="zh-CN" altLang="en-US" sz="2800" b="1" dirty="0">
                <a:solidFill>
                  <a:schemeClr val="bg2"/>
                </a:solidFill>
                <a:latin typeface="宋体" panose="02010600030101010101" pitchFamily="2" charset="-122"/>
                <a:ea typeface="宋体" panose="02010600030101010101" pitchFamily="2" charset="-122"/>
              </a:rPr>
              <a:t>机相互控制</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639762" y="2791622"/>
            <a:ext cx="5080000" cy="2246769"/>
          </a:xfrm>
          <a:prstGeom prst="rect">
            <a:avLst/>
          </a:prstGeom>
        </p:spPr>
        <p:txBody>
          <a:bodyPr>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编程实现两个</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系列单片机的短距离串行通信，用甲单片机控制乙单片机的</a:t>
            </a:r>
            <a:r>
              <a:rPr lang="en-US" altLang="zh-CN" sz="2800" b="1" dirty="0">
                <a:solidFill>
                  <a:schemeClr val="bg2"/>
                </a:solidFill>
                <a:latin typeface="宋体" panose="02010600030101010101" pitchFamily="2" charset="-122"/>
                <a:ea typeface="宋体" panose="02010600030101010101" pitchFamily="2" charset="-122"/>
              </a:rPr>
              <a:t>LED</a:t>
            </a:r>
            <a:r>
              <a:rPr lang="zh-CN" altLang="en-US" sz="2800" b="1" dirty="0">
                <a:solidFill>
                  <a:schemeClr val="bg2"/>
                </a:solidFill>
                <a:latin typeface="宋体" panose="02010600030101010101" pitchFamily="2" charset="-122"/>
                <a:ea typeface="宋体" panose="02010600030101010101" pitchFamily="2" charset="-122"/>
              </a:rPr>
              <a:t>点亮或熄灭，用乙单片机控制甲单片机的数码管显示数字。</a:t>
            </a:r>
            <a:endParaRPr sz="2800" b="1" dirty="0">
              <a:solidFill>
                <a:schemeClr val="bg2"/>
              </a:solidFill>
              <a:latin typeface="宋体" panose="02010600030101010101" pitchFamily="2" charset="-122"/>
              <a:ea typeface="宋体" panose="02010600030101010101" pitchFamily="2" charset="-122"/>
            </a:endParaRPr>
          </a:p>
        </p:txBody>
      </p:sp>
      <p:pic>
        <p:nvPicPr>
          <p:cNvPr id="13314"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9173" y="1382058"/>
            <a:ext cx="4209393" cy="5099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481305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8551536"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sym typeface="+mn-ea"/>
              </a:rPr>
              <a:t>任务</a:t>
            </a:r>
            <a:r>
              <a:rPr lang="en-US" altLang="zh-CN" sz="2800" b="1" dirty="0" smtClean="0">
                <a:solidFill>
                  <a:schemeClr val="bg2"/>
                </a:solidFill>
                <a:latin typeface="宋体" panose="02010600030101010101" pitchFamily="2" charset="-122"/>
                <a:ea typeface="宋体" panose="02010600030101010101" pitchFamily="2" charset="-122"/>
                <a:sym typeface="+mn-ea"/>
              </a:rPr>
              <a:t>6.4 </a:t>
            </a:r>
            <a:r>
              <a:rPr lang="zh-CN" altLang="en-US" sz="2800" b="1" dirty="0" smtClean="0">
                <a:solidFill>
                  <a:schemeClr val="bg2"/>
                </a:solidFill>
                <a:latin typeface="宋体" panose="02010600030101010101" pitchFamily="2" charset="-122"/>
                <a:ea typeface="宋体" panose="02010600030101010101" pitchFamily="2" charset="-122"/>
              </a:rPr>
              <a:t>双</a:t>
            </a:r>
            <a:r>
              <a:rPr lang="zh-CN" altLang="en-US" sz="2800" b="1" dirty="0">
                <a:solidFill>
                  <a:schemeClr val="bg2"/>
                </a:solidFill>
                <a:latin typeface="宋体" panose="02010600030101010101" pitchFamily="2" charset="-122"/>
                <a:ea typeface="宋体" panose="02010600030101010101" pitchFamily="2" charset="-122"/>
              </a:rPr>
              <a:t>机相互控制</a:t>
            </a:r>
          </a:p>
        </p:txBody>
      </p:sp>
      <p:sp>
        <p:nvSpPr>
          <p:cNvPr id="6" name="文本框 5"/>
          <p:cNvSpPr txBox="1"/>
          <p:nvPr/>
        </p:nvSpPr>
        <p:spPr>
          <a:xfrm>
            <a:off x="384175" y="1278255"/>
            <a:ext cx="10429875" cy="5262979"/>
          </a:xfrm>
          <a:prstGeom prst="rect">
            <a:avLst/>
          </a:prstGeom>
        </p:spPr>
        <p:txBody>
          <a:bodyPr wrap="square">
            <a:spAutoFit/>
          </a:bodyPr>
          <a:lstStyle/>
          <a:p>
            <a:pPr marL="0" indent="0" algn="just" defTabSz="266700">
              <a:spcBef>
                <a:spcPct val="0"/>
              </a:spcBef>
              <a:spcAft>
                <a:spcPct val="0"/>
              </a:spcAft>
            </a:pPr>
            <a:r>
              <a:rPr sz="2800" b="1" dirty="0" err="1">
                <a:solidFill>
                  <a:schemeClr val="bg2"/>
                </a:solidFill>
                <a:latin typeface="宋体" panose="02010600030101010101" pitchFamily="2" charset="-122"/>
                <a:ea typeface="宋体" panose="02010600030101010101" pitchFamily="2" charset="-122"/>
              </a:rPr>
              <a:t>任务目标</a:t>
            </a:r>
            <a:endParaRPr sz="2800" b="1" dirty="0">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dirty="0">
                <a:solidFill>
                  <a:schemeClr val="bg2"/>
                </a:solidFill>
                <a:latin typeface="宋体" panose="02010600030101010101" pitchFamily="2" charset="-122"/>
                <a:ea typeface="宋体" panose="02010600030101010101" pitchFamily="2" charset="-122"/>
              </a:rPr>
              <a:t>1、知识目标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掌握</a:t>
            </a:r>
            <a:r>
              <a:rPr lang="en-US" altLang="zh-CN" sz="2800" b="1" dirty="0">
                <a:solidFill>
                  <a:schemeClr val="bg2"/>
                </a:solidFill>
                <a:latin typeface="宋体" panose="02010600030101010101" pitchFamily="2" charset="-122"/>
                <a:ea typeface="宋体" panose="02010600030101010101" pitchFamily="2" charset="-122"/>
              </a:rPr>
              <a:t>89C51</a:t>
            </a:r>
            <a:r>
              <a:rPr lang="zh-CN" altLang="en-US" sz="2800" b="1" dirty="0">
                <a:solidFill>
                  <a:schemeClr val="bg2"/>
                </a:solidFill>
                <a:latin typeface="宋体" panose="02010600030101010101" pitchFamily="2" charset="-122"/>
                <a:ea typeface="宋体" panose="02010600030101010101" pitchFamily="2" charset="-122"/>
              </a:rPr>
              <a:t>串行口的波特率设计</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初步了解</a:t>
            </a:r>
            <a:r>
              <a:rPr lang="en-US" altLang="zh-CN" sz="2800" b="1" dirty="0">
                <a:solidFill>
                  <a:schemeClr val="bg2"/>
                </a:solidFill>
                <a:latin typeface="宋体" panose="02010600030101010101" pitchFamily="2" charset="-122"/>
                <a:ea typeface="宋体" panose="02010600030101010101" pitchFamily="2" charset="-122"/>
              </a:rPr>
              <a:t>MCS-51</a:t>
            </a:r>
            <a:r>
              <a:rPr lang="zh-CN" altLang="en-US" sz="2800" b="1" dirty="0">
                <a:solidFill>
                  <a:schemeClr val="bg2"/>
                </a:solidFill>
                <a:latin typeface="宋体" panose="02010600030101010101" pitchFamily="2" charset="-122"/>
                <a:ea typeface="宋体" panose="02010600030101010101" pitchFamily="2" charset="-122"/>
              </a:rPr>
              <a:t>系列单片机串口的使用方法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熟练掌握</a:t>
            </a:r>
            <a:r>
              <a:rPr lang="en-US" altLang="zh-CN" sz="2800" b="1" dirty="0">
                <a:solidFill>
                  <a:schemeClr val="bg2"/>
                </a:solidFill>
                <a:latin typeface="宋体" panose="02010600030101010101" pitchFamily="2" charset="-122"/>
                <a:ea typeface="宋体" panose="02010600030101010101" pitchFamily="2" charset="-122"/>
              </a:rPr>
              <a:t>C51</a:t>
            </a:r>
            <a:r>
              <a:rPr lang="zh-CN" altLang="en-US" sz="2800" b="1" dirty="0">
                <a:solidFill>
                  <a:schemeClr val="bg2"/>
                </a:solidFill>
                <a:latin typeface="宋体" panose="02010600030101010101" pitchFamily="2" charset="-122"/>
                <a:ea typeface="宋体" panose="02010600030101010101" pitchFamily="2" charset="-122"/>
              </a:rPr>
              <a:t>系列单片机串行通信系统的组成、功能</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2</a:t>
            </a:r>
            <a:r>
              <a:rPr sz="2800" b="1" dirty="0">
                <a:solidFill>
                  <a:schemeClr val="bg2"/>
                </a:solidFill>
                <a:latin typeface="宋体" panose="02010600030101010101" pitchFamily="2" charset="-122"/>
                <a:ea typeface="宋体" panose="02010600030101010101" pitchFamily="2" charset="-122"/>
              </a:rPr>
              <a:t>、技能目标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能利用单片机的串口编写程序进行远程控制</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能利用串口技术进行双机相互控制</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3</a:t>
            </a:r>
            <a:r>
              <a:rPr sz="2800" b="1" dirty="0">
                <a:solidFill>
                  <a:schemeClr val="bg2"/>
                </a:solidFill>
                <a:latin typeface="宋体" panose="02010600030101010101" pitchFamily="2" charset="-122"/>
                <a:ea typeface="宋体" panose="02010600030101010101" pitchFamily="2" charset="-122"/>
              </a:rPr>
              <a:t>、素养目标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培养学生的编程思维能力</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培养学生探索的进取精神</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培养学生严谨细致的工作态度</a:t>
            </a:r>
          </a:p>
        </p:txBody>
      </p:sp>
    </p:spTree>
    <p:custDataLst>
      <p:tags r:id="rId1"/>
    </p:custDataLst>
    <p:extLst>
      <p:ext uri="{BB962C8B-B14F-4D97-AF65-F5344CB8AC3E}">
        <p14:creationId xmlns:p14="http://schemas.microsoft.com/office/powerpoint/2010/main" val="26701966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5934459"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a:t>
            </a:r>
            <a:r>
              <a:rPr lang="en-US" sz="2800" b="1" dirty="0" smtClean="0">
                <a:solidFill>
                  <a:schemeClr val="bg2"/>
                </a:solidFill>
                <a:latin typeface="宋体" panose="02010600030101010101" pitchFamily="2" charset="-122"/>
                <a:ea typeface="宋体" panose="02010600030101010101" pitchFamily="2" charset="-122"/>
                <a:sym typeface="+mn-ea"/>
              </a:rPr>
              <a:t>4</a:t>
            </a:r>
            <a:r>
              <a:rPr sz="2800" b="1" dirty="0" smtClean="0">
                <a:solidFill>
                  <a:schemeClr val="bg2"/>
                </a:solidFill>
                <a:latin typeface="宋体" panose="02010600030101010101" pitchFamily="2" charset="-122"/>
                <a:ea typeface="宋体" panose="02010600030101010101" pitchFamily="2" charset="-122"/>
                <a:sym typeface="+mn-ea"/>
              </a:rPr>
              <a:t>.1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smtClean="0">
                <a:solidFill>
                  <a:schemeClr val="bg2"/>
                </a:solidFill>
                <a:latin typeface="宋体" panose="02010600030101010101" pitchFamily="2" charset="-122"/>
                <a:ea typeface="宋体" panose="02010600030101010101" pitchFamily="2" charset="-122"/>
                <a:sym typeface="+mn-ea"/>
              </a:rPr>
              <a:t>波特率</a:t>
            </a:r>
            <a:r>
              <a:rPr lang="zh-CN" altLang="en-US" sz="2800" b="1" dirty="0">
                <a:solidFill>
                  <a:schemeClr val="bg2"/>
                </a:solidFill>
                <a:latin typeface="宋体" panose="02010600030101010101" pitchFamily="2" charset="-122"/>
                <a:ea typeface="宋体" panose="02010600030101010101" pitchFamily="2" charset="-122"/>
                <a:sym typeface="+mn-ea"/>
              </a:rPr>
              <a:t>的确定</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128869"/>
            <a:ext cx="11487259" cy="5693866"/>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在串行通信中，收发双方对发送或接收的速率要有约定。通过软件可对单片机串行口编程为四种工作方式。</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0</a:t>
            </a:r>
            <a:r>
              <a:rPr lang="zh-CN" altLang="en-US" sz="2800" b="1" dirty="0">
                <a:solidFill>
                  <a:schemeClr val="bg2"/>
                </a:solidFill>
                <a:latin typeface="宋体" panose="02010600030101010101" pitchFamily="2" charset="-122"/>
                <a:ea typeface="宋体" panose="02010600030101010101" pitchFamily="2" charset="-122"/>
              </a:rPr>
              <a:t>波特率是固定的，计算公式</a:t>
            </a:r>
            <a:r>
              <a:rPr lang="zh-CN" altLang="en-US" sz="2800" b="1" dirty="0" smtClean="0">
                <a:solidFill>
                  <a:schemeClr val="bg2"/>
                </a:solidFill>
                <a:latin typeface="宋体" panose="02010600030101010101" pitchFamily="2" charset="-122"/>
                <a:ea typeface="宋体" panose="02010600030101010101" pitchFamily="2" charset="-122"/>
              </a:rPr>
              <a:t>：</a:t>
            </a:r>
            <a:r>
              <a:rPr lang="en-US" altLang="zh-CN" sz="2800" b="1" dirty="0" smtClean="0">
                <a:solidFill>
                  <a:schemeClr val="bg2"/>
                </a:solidFill>
                <a:latin typeface="宋体" panose="02010600030101010101" pitchFamily="2" charset="-122"/>
                <a:ea typeface="宋体" panose="02010600030101010101" pitchFamily="2" charset="-122"/>
              </a:rPr>
              <a:t>Baud</a:t>
            </a:r>
            <a:r>
              <a:rPr lang="en-US" altLang="zh-CN" sz="2800" b="1" dirty="0">
                <a:solidFill>
                  <a:schemeClr val="bg2"/>
                </a:solidFill>
                <a:latin typeface="宋体" panose="02010600030101010101" pitchFamily="2" charset="-122"/>
                <a:ea typeface="宋体" panose="02010600030101010101" pitchFamily="2" charset="-122"/>
              </a:rPr>
              <a:t>= </a:t>
            </a:r>
            <a:r>
              <a:rPr lang="en-US" altLang="zh-CN" sz="2800" b="1" dirty="0" err="1">
                <a:solidFill>
                  <a:schemeClr val="bg2"/>
                </a:solidFill>
                <a:latin typeface="宋体" panose="02010600030101010101" pitchFamily="2" charset="-122"/>
                <a:ea typeface="宋体" panose="02010600030101010101" pitchFamily="2" charset="-122"/>
              </a:rPr>
              <a:t>fosc</a:t>
            </a:r>
            <a:r>
              <a:rPr lang="en-US" altLang="zh-CN" sz="2800" b="1" dirty="0">
                <a:solidFill>
                  <a:schemeClr val="bg2"/>
                </a:solidFill>
                <a:latin typeface="宋体" panose="02010600030101010101" pitchFamily="2" charset="-122"/>
                <a:ea typeface="宋体" panose="02010600030101010101" pitchFamily="2" charset="-122"/>
              </a:rPr>
              <a:t>/12</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的波特率也是固定的，并受</a:t>
            </a:r>
            <a:r>
              <a:rPr lang="en-US" altLang="zh-CN" sz="2800" b="1" dirty="0">
                <a:solidFill>
                  <a:schemeClr val="bg2"/>
                </a:solidFill>
                <a:latin typeface="宋体" panose="02010600030101010101" pitchFamily="2" charset="-122"/>
                <a:ea typeface="宋体" panose="02010600030101010101" pitchFamily="2" charset="-122"/>
              </a:rPr>
              <a:t>PCON</a:t>
            </a:r>
            <a:r>
              <a:rPr lang="zh-CN" altLang="en-US" sz="2800" b="1" dirty="0">
                <a:solidFill>
                  <a:schemeClr val="bg2"/>
                </a:solidFill>
                <a:latin typeface="宋体" panose="02010600030101010101" pitchFamily="2" charset="-122"/>
                <a:ea typeface="宋体" panose="02010600030101010101" pitchFamily="2" charset="-122"/>
              </a:rPr>
              <a:t>中</a:t>
            </a:r>
            <a:r>
              <a:rPr lang="en-US" altLang="zh-CN" sz="2800" b="1" dirty="0">
                <a:solidFill>
                  <a:schemeClr val="bg2"/>
                </a:solidFill>
                <a:latin typeface="宋体" panose="02010600030101010101" pitchFamily="2" charset="-122"/>
                <a:ea typeface="宋体" panose="02010600030101010101" pitchFamily="2" charset="-122"/>
              </a:rPr>
              <a:t>SMOD</a:t>
            </a:r>
            <a:r>
              <a:rPr lang="zh-CN" altLang="en-US" sz="2800" b="1" dirty="0">
                <a:solidFill>
                  <a:schemeClr val="bg2"/>
                </a:solidFill>
                <a:latin typeface="宋体" panose="02010600030101010101" pitchFamily="2" charset="-122"/>
                <a:ea typeface="宋体" panose="02010600030101010101" pitchFamily="2" charset="-122"/>
              </a:rPr>
              <a:t>位的影响，计算公式：</a:t>
            </a:r>
          </a:p>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Baud= </a:t>
            </a:r>
            <a:r>
              <a:rPr lang="en-US" altLang="zh-CN" sz="2800" b="1" dirty="0" err="1">
                <a:solidFill>
                  <a:schemeClr val="bg2"/>
                </a:solidFill>
                <a:latin typeface="宋体" panose="02010600030101010101" pitchFamily="2" charset="-122"/>
                <a:ea typeface="宋体" panose="02010600030101010101" pitchFamily="2" charset="-122"/>
              </a:rPr>
              <a:t>fosc</a:t>
            </a:r>
            <a:r>
              <a:rPr lang="en-US" altLang="zh-CN" sz="2800" b="1" dirty="0">
                <a:solidFill>
                  <a:schemeClr val="bg2"/>
                </a:solidFill>
                <a:latin typeface="宋体" panose="02010600030101010101" pitchFamily="2" charset="-122"/>
                <a:ea typeface="宋体" panose="02010600030101010101" pitchFamily="2" charset="-122"/>
              </a:rPr>
              <a:t>*</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2</a:t>
            </a:r>
            <a:r>
              <a:rPr lang="en-US" altLang="zh-CN" sz="2800" b="1" baseline="30000" dirty="0">
                <a:solidFill>
                  <a:schemeClr val="bg2"/>
                </a:solidFill>
                <a:latin typeface="宋体" panose="02010600030101010101" pitchFamily="2" charset="-122"/>
                <a:ea typeface="宋体" panose="02010600030101010101" pitchFamily="2" charset="-122"/>
              </a:rPr>
              <a:t>SMOD</a:t>
            </a:r>
            <a:r>
              <a:rPr lang="en-US" altLang="zh-CN" sz="2800" b="1" dirty="0">
                <a:solidFill>
                  <a:schemeClr val="bg2"/>
                </a:solidFill>
                <a:latin typeface="宋体" panose="02010600030101010101" pitchFamily="2" charset="-122"/>
                <a:ea typeface="宋体" panose="02010600030101010101" pitchFamily="2" charset="-122"/>
              </a:rPr>
              <a:t>/64</a:t>
            </a:r>
            <a:r>
              <a:rPr lang="zh-CN" altLang="en-US" sz="2800" b="1" dirty="0">
                <a:solidFill>
                  <a:schemeClr val="bg2"/>
                </a:solidFill>
                <a:latin typeface="宋体" panose="02010600030101010101" pitchFamily="2" charset="-122"/>
                <a:ea typeface="宋体" panose="02010600030101010101" pitchFamily="2" charset="-122"/>
              </a:rPr>
              <a:t>）</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方式</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和方式</a:t>
            </a:r>
            <a:r>
              <a:rPr lang="en-US" altLang="zh-CN" sz="2800" b="1" dirty="0">
                <a:solidFill>
                  <a:schemeClr val="bg2"/>
                </a:solidFill>
                <a:latin typeface="宋体" panose="02010600030101010101" pitchFamily="2" charset="-122"/>
                <a:ea typeface="宋体" panose="02010600030101010101" pitchFamily="2" charset="-122"/>
              </a:rPr>
              <a:t>3</a:t>
            </a:r>
            <a:r>
              <a:rPr lang="zh-CN" altLang="en-US" sz="2800" b="1" dirty="0">
                <a:solidFill>
                  <a:schemeClr val="bg2"/>
                </a:solidFill>
                <a:latin typeface="宋体" panose="02010600030101010101" pitchFamily="2" charset="-122"/>
                <a:ea typeface="宋体" panose="02010600030101010101" pitchFamily="2" charset="-122"/>
              </a:rPr>
              <a:t>的波特率是可调的，由定时器</a:t>
            </a: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的溢出率和</a:t>
            </a:r>
            <a:r>
              <a:rPr lang="en-US" altLang="zh-CN" sz="2800" b="1" dirty="0">
                <a:solidFill>
                  <a:schemeClr val="bg2"/>
                </a:solidFill>
                <a:latin typeface="宋体" panose="02010600030101010101" pitchFamily="2" charset="-122"/>
                <a:ea typeface="宋体" panose="02010600030101010101" pitchFamily="2" charset="-122"/>
              </a:rPr>
              <a:t>PCON</a:t>
            </a:r>
            <a:r>
              <a:rPr lang="zh-CN" altLang="en-US" sz="2800" b="1" dirty="0">
                <a:solidFill>
                  <a:schemeClr val="bg2"/>
                </a:solidFill>
                <a:latin typeface="宋体" panose="02010600030101010101" pitchFamily="2" charset="-122"/>
                <a:ea typeface="宋体" panose="02010600030101010101" pitchFamily="2" charset="-122"/>
              </a:rPr>
              <a:t>中</a:t>
            </a:r>
            <a:r>
              <a:rPr lang="en-US" altLang="zh-CN" sz="2800" b="1" dirty="0">
                <a:solidFill>
                  <a:schemeClr val="bg2"/>
                </a:solidFill>
                <a:latin typeface="宋体" panose="02010600030101010101" pitchFamily="2" charset="-122"/>
                <a:ea typeface="宋体" panose="02010600030101010101" pitchFamily="2" charset="-122"/>
              </a:rPr>
              <a:t>SMOD</a:t>
            </a:r>
            <a:r>
              <a:rPr lang="zh-CN" altLang="en-US" sz="2800" b="1" dirty="0">
                <a:solidFill>
                  <a:schemeClr val="bg2"/>
                </a:solidFill>
                <a:latin typeface="宋体" panose="02010600030101010101" pitchFamily="2" charset="-122"/>
                <a:ea typeface="宋体" panose="02010600030101010101" pitchFamily="2" charset="-122"/>
              </a:rPr>
              <a:t>位共同决定，计算公式</a:t>
            </a:r>
            <a:r>
              <a:rPr lang="zh-CN" altLang="en-US" sz="2800" b="1" dirty="0" smtClean="0">
                <a:solidFill>
                  <a:schemeClr val="bg2"/>
                </a:solidFill>
                <a:latin typeface="宋体" panose="02010600030101010101" pitchFamily="2" charset="-122"/>
                <a:ea typeface="宋体" panose="02010600030101010101" pitchFamily="2" charset="-122"/>
              </a:rPr>
              <a:t>：</a:t>
            </a:r>
            <a:r>
              <a:rPr lang="en-US" altLang="zh-CN" sz="2800" b="1" dirty="0" smtClean="0">
                <a:solidFill>
                  <a:schemeClr val="bg2"/>
                </a:solidFill>
                <a:latin typeface="宋体" panose="02010600030101010101" pitchFamily="2" charset="-122"/>
                <a:ea typeface="宋体" panose="02010600030101010101" pitchFamily="2" charset="-122"/>
              </a:rPr>
              <a:t>Baud</a:t>
            </a:r>
            <a:r>
              <a:rPr lang="en-US" altLang="zh-CN" sz="2800" b="1" dirty="0">
                <a:solidFill>
                  <a:schemeClr val="bg2"/>
                </a:solidFill>
                <a:latin typeface="宋体" panose="02010600030101010101" pitchFamily="2" charset="-122"/>
                <a:ea typeface="宋体" panose="02010600030101010101" pitchFamily="2" charset="-122"/>
              </a:rPr>
              <a:t>= 2</a:t>
            </a:r>
            <a:r>
              <a:rPr lang="en-US" altLang="zh-CN" sz="2800" b="1" baseline="30000" dirty="0">
                <a:solidFill>
                  <a:schemeClr val="bg2"/>
                </a:solidFill>
                <a:latin typeface="宋体" panose="02010600030101010101" pitchFamily="2" charset="-122"/>
                <a:ea typeface="宋体" panose="02010600030101010101" pitchFamily="2" charset="-122"/>
              </a:rPr>
              <a:t>SMOD</a:t>
            </a:r>
            <a:r>
              <a:rPr lang="en-US" altLang="zh-CN" sz="2800" b="1" dirty="0">
                <a:solidFill>
                  <a:schemeClr val="bg2"/>
                </a:solidFill>
                <a:latin typeface="宋体" panose="02010600030101010101" pitchFamily="2" charset="-122"/>
                <a:ea typeface="宋体" panose="02010600030101010101" pitchFamily="2" charset="-122"/>
              </a:rPr>
              <a:t> /32*T1</a:t>
            </a:r>
            <a:r>
              <a:rPr lang="zh-CN" altLang="en-US" sz="2800" b="1" dirty="0">
                <a:solidFill>
                  <a:schemeClr val="bg2"/>
                </a:solidFill>
                <a:latin typeface="宋体" panose="02010600030101010101" pitchFamily="2" charset="-122"/>
                <a:ea typeface="宋体" panose="02010600030101010101" pitchFamily="2" charset="-122"/>
              </a:rPr>
              <a:t>溢出率</a:t>
            </a:r>
          </a:p>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溢出率即为</a:t>
            </a: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定时时间</a:t>
            </a:r>
            <a:r>
              <a:rPr lang="en-US" altLang="zh-CN" sz="2800" b="1" dirty="0">
                <a:solidFill>
                  <a:schemeClr val="bg2"/>
                </a:solidFill>
                <a:latin typeface="宋体" panose="02010600030101010101" pitchFamily="2" charset="-122"/>
                <a:ea typeface="宋体" panose="02010600030101010101" pitchFamily="2" charset="-122"/>
              </a:rPr>
              <a:t>t</a:t>
            </a:r>
            <a:r>
              <a:rPr lang="zh-CN" altLang="en-US" sz="2800" b="1" dirty="0">
                <a:solidFill>
                  <a:schemeClr val="bg2"/>
                </a:solidFill>
                <a:latin typeface="宋体" panose="02010600030101010101" pitchFamily="2" charset="-122"/>
                <a:ea typeface="宋体" panose="02010600030101010101" pitchFamily="2" charset="-122"/>
              </a:rPr>
              <a:t>的倒数，用</a:t>
            </a: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作波特率发生器时，由于定时器的模式</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具备重装载功能，通常使定时器工作在模式</a:t>
            </a:r>
            <a:r>
              <a:rPr lang="en-US" altLang="zh-CN" sz="2800" b="1" dirty="0">
                <a:solidFill>
                  <a:schemeClr val="bg2"/>
                </a:solidFill>
                <a:latin typeface="宋体" panose="02010600030101010101" pitchFamily="2" charset="-122"/>
                <a:ea typeface="宋体" panose="02010600030101010101" pitchFamily="2" charset="-122"/>
              </a:rPr>
              <a:t>2</a:t>
            </a:r>
            <a:r>
              <a:rPr lang="zh-CN" altLang="en-US" sz="2800" b="1" dirty="0">
                <a:solidFill>
                  <a:schemeClr val="bg2"/>
                </a:solidFill>
                <a:latin typeface="宋体" panose="02010600030101010101" pitchFamily="2" charset="-122"/>
                <a:ea typeface="宋体" panose="02010600030101010101" pitchFamily="2" charset="-122"/>
              </a:rPr>
              <a:t>，这时溢出率取决于</a:t>
            </a:r>
            <a:r>
              <a:rPr lang="en-US" altLang="zh-CN" sz="2800" b="1" dirty="0">
                <a:solidFill>
                  <a:schemeClr val="bg2"/>
                </a:solidFill>
                <a:latin typeface="宋体" panose="02010600030101010101" pitchFamily="2" charset="-122"/>
                <a:ea typeface="宋体" panose="02010600030101010101" pitchFamily="2" charset="-122"/>
              </a:rPr>
              <a:t>TH1</a:t>
            </a:r>
            <a:r>
              <a:rPr lang="zh-CN" altLang="en-US" sz="2800" b="1" dirty="0">
                <a:solidFill>
                  <a:schemeClr val="bg2"/>
                </a:solidFill>
                <a:latin typeface="宋体" panose="02010600030101010101" pitchFamily="2" charset="-122"/>
                <a:ea typeface="宋体" panose="02010600030101010101" pitchFamily="2" charset="-122"/>
              </a:rPr>
              <a:t>中的初值。</a:t>
            </a:r>
          </a:p>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溢出率</a:t>
            </a:r>
            <a:r>
              <a:rPr lang="en-US" altLang="zh-CN" sz="2800" b="1" dirty="0">
                <a:solidFill>
                  <a:schemeClr val="bg2"/>
                </a:solidFill>
                <a:latin typeface="宋体" panose="02010600030101010101" pitchFamily="2" charset="-122"/>
                <a:ea typeface="宋体" panose="02010600030101010101" pitchFamily="2" charset="-122"/>
              </a:rPr>
              <a:t>=1/t= </a:t>
            </a:r>
            <a:r>
              <a:rPr lang="en-US" altLang="zh-CN" sz="2800" b="1" dirty="0" err="1">
                <a:solidFill>
                  <a:schemeClr val="bg2"/>
                </a:solidFill>
                <a:latin typeface="宋体" panose="02010600030101010101" pitchFamily="2" charset="-122"/>
                <a:ea typeface="宋体" panose="02010600030101010101" pitchFamily="2" charset="-122"/>
              </a:rPr>
              <a:t>fosc</a:t>
            </a:r>
            <a:r>
              <a:rPr lang="en-US" altLang="zh-CN" sz="2800" b="1" dirty="0">
                <a:solidFill>
                  <a:schemeClr val="bg2"/>
                </a:solidFill>
                <a:latin typeface="宋体" panose="02010600030101010101" pitchFamily="2" charset="-122"/>
                <a:ea typeface="宋体" panose="02010600030101010101" pitchFamily="2" charset="-122"/>
              </a:rPr>
              <a:t>/[12*(256-X)]</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由此可得，</a:t>
            </a:r>
            <a:r>
              <a:rPr lang="en-US" altLang="zh-CN" sz="2800" b="1" dirty="0">
                <a:solidFill>
                  <a:schemeClr val="bg2"/>
                </a:solidFill>
                <a:latin typeface="宋体" panose="02010600030101010101" pitchFamily="2" charset="-122"/>
                <a:ea typeface="宋体" panose="02010600030101010101" pitchFamily="2" charset="-122"/>
              </a:rPr>
              <a:t>T1</a:t>
            </a:r>
            <a:r>
              <a:rPr lang="zh-CN" altLang="en-US" sz="2800" b="1" dirty="0">
                <a:solidFill>
                  <a:schemeClr val="bg2"/>
                </a:solidFill>
                <a:latin typeface="宋体" panose="02010600030101010101" pitchFamily="2" charset="-122"/>
                <a:ea typeface="宋体" panose="02010600030101010101" pitchFamily="2" charset="-122"/>
              </a:rPr>
              <a:t>的初值为：</a:t>
            </a:r>
          </a:p>
          <a:p>
            <a:pPr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X=256-(2</a:t>
            </a:r>
            <a:r>
              <a:rPr lang="en-US" altLang="zh-CN" sz="2800" b="1" baseline="30000" dirty="0">
                <a:solidFill>
                  <a:schemeClr val="bg2"/>
                </a:solidFill>
                <a:latin typeface="宋体" panose="02010600030101010101" pitchFamily="2" charset="-122"/>
                <a:ea typeface="宋体" panose="02010600030101010101" pitchFamily="2" charset="-122"/>
              </a:rPr>
              <a:t>SMOD</a:t>
            </a:r>
            <a:r>
              <a:rPr lang="en-US" altLang="zh-CN" sz="2800" b="1" dirty="0">
                <a:solidFill>
                  <a:schemeClr val="bg2"/>
                </a:solidFill>
                <a:latin typeface="宋体" panose="02010600030101010101" pitchFamily="2" charset="-122"/>
                <a:ea typeface="宋体" panose="02010600030101010101" pitchFamily="2" charset="-122"/>
              </a:rPr>
              <a:t> *</a:t>
            </a:r>
            <a:r>
              <a:rPr lang="en-US" altLang="zh-CN" sz="2800" b="1" dirty="0" err="1">
                <a:solidFill>
                  <a:schemeClr val="bg2"/>
                </a:solidFill>
                <a:latin typeface="宋体" panose="02010600030101010101" pitchFamily="2" charset="-122"/>
                <a:ea typeface="宋体" panose="02010600030101010101" pitchFamily="2" charset="-122"/>
              </a:rPr>
              <a:t>fosc</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/(384*Baud)</a:t>
            </a:r>
          </a:p>
        </p:txBody>
      </p:sp>
    </p:spTree>
    <p:custDataLst>
      <p:tags r:id="rId1"/>
    </p:custDataLst>
    <p:extLst>
      <p:ext uri="{BB962C8B-B14F-4D97-AF65-F5344CB8AC3E}">
        <p14:creationId xmlns:p14="http://schemas.microsoft.com/office/powerpoint/2010/main" val="2430757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7416417"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a:t>
            </a:r>
            <a:r>
              <a:rPr lang="en-US" sz="2800" b="1" dirty="0" smtClean="0">
                <a:solidFill>
                  <a:schemeClr val="bg2"/>
                </a:solidFill>
                <a:latin typeface="宋体" panose="02010600030101010101" pitchFamily="2" charset="-122"/>
                <a:ea typeface="宋体" panose="02010600030101010101" pitchFamily="2" charset="-122"/>
                <a:sym typeface="+mn-ea"/>
              </a:rPr>
              <a:t>4</a:t>
            </a:r>
            <a:r>
              <a:rPr sz="2800" b="1" dirty="0" smtClean="0">
                <a:solidFill>
                  <a:schemeClr val="bg2"/>
                </a:solidFill>
                <a:latin typeface="宋体" panose="02010600030101010101" pitchFamily="2" charset="-122"/>
                <a:ea typeface="宋体" panose="02010600030101010101" pitchFamily="2" charset="-122"/>
                <a:sym typeface="+mn-ea"/>
              </a:rPr>
              <a:t>.1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a:solidFill>
                  <a:schemeClr val="bg2"/>
                </a:solidFill>
                <a:latin typeface="宋体" panose="02010600030101010101" pitchFamily="2" charset="-122"/>
                <a:ea typeface="宋体" panose="02010600030101010101" pitchFamily="2" charset="-122"/>
                <a:sym typeface="+mn-ea"/>
              </a:rPr>
              <a:t>波特率的选择</a:t>
            </a:r>
            <a:endParaRPr sz="2800" b="1" dirty="0">
              <a:solidFill>
                <a:schemeClr val="bg2"/>
              </a:solidFill>
              <a:latin typeface="宋体" panose="02010600030101010101" pitchFamily="2" charset="-122"/>
              <a:ea typeface="宋体" panose="02010600030101010101" pitchFamily="2" charset="-122"/>
            </a:endParaRPr>
          </a:p>
        </p:txBody>
      </p:sp>
      <p:sp>
        <p:nvSpPr>
          <p:cNvPr id="5" name="文本框 5"/>
          <p:cNvSpPr txBox="1"/>
          <p:nvPr/>
        </p:nvSpPr>
        <p:spPr>
          <a:xfrm>
            <a:off x="384175" y="1128869"/>
            <a:ext cx="11487259" cy="1384995"/>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在实际应用中，为了得到国际上所采用的标准波特率。单片机都要采用</a:t>
            </a:r>
            <a:r>
              <a:rPr lang="en-US" altLang="zh-CN" sz="2800" b="1" dirty="0">
                <a:solidFill>
                  <a:schemeClr val="bg2"/>
                </a:solidFill>
                <a:latin typeface="宋体" panose="02010600030101010101" pitchFamily="2" charset="-122"/>
                <a:ea typeface="宋体" panose="02010600030101010101" pitchFamily="2" charset="-122"/>
              </a:rPr>
              <a:t>11</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0592MHz</a:t>
            </a:r>
            <a:r>
              <a:rPr lang="zh-CN" altLang="en-US" sz="2800" b="1" dirty="0">
                <a:solidFill>
                  <a:schemeClr val="bg2"/>
                </a:solidFill>
                <a:latin typeface="宋体" panose="02010600030101010101" pitchFamily="2" charset="-122"/>
                <a:ea typeface="宋体" panose="02010600030101010101" pitchFamily="2" charset="-122"/>
              </a:rPr>
              <a:t>的晶振，所以方式</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和方式</a:t>
            </a:r>
            <a:r>
              <a:rPr lang="en-US" altLang="zh-CN" sz="2800" b="1" dirty="0">
                <a:solidFill>
                  <a:schemeClr val="bg2"/>
                </a:solidFill>
                <a:latin typeface="宋体" panose="02010600030101010101" pitchFamily="2" charset="-122"/>
                <a:ea typeface="宋体" panose="02010600030101010101" pitchFamily="2" charset="-122"/>
              </a:rPr>
              <a:t>3</a:t>
            </a:r>
            <a:r>
              <a:rPr lang="zh-CN" altLang="en-US" sz="2800" b="1" dirty="0">
                <a:solidFill>
                  <a:schemeClr val="bg2"/>
                </a:solidFill>
                <a:latin typeface="宋体" panose="02010600030101010101" pitchFamily="2" charset="-122"/>
                <a:ea typeface="宋体" panose="02010600030101010101" pitchFamily="2" charset="-122"/>
              </a:rPr>
              <a:t>波特率与</a:t>
            </a:r>
            <a:r>
              <a:rPr lang="en-US" altLang="zh-CN" sz="2800" b="1" dirty="0">
                <a:solidFill>
                  <a:schemeClr val="bg2"/>
                </a:solidFill>
                <a:latin typeface="宋体" panose="02010600030101010101" pitchFamily="2" charset="-122"/>
                <a:ea typeface="宋体" panose="02010600030101010101" pitchFamily="2" charset="-122"/>
              </a:rPr>
              <a:t>TH1</a:t>
            </a:r>
            <a:r>
              <a:rPr lang="zh-CN" altLang="en-US" sz="2800" b="1" dirty="0">
                <a:solidFill>
                  <a:schemeClr val="bg2"/>
                </a:solidFill>
                <a:latin typeface="宋体" panose="02010600030101010101" pitchFamily="2" charset="-122"/>
                <a:ea typeface="宋体" panose="02010600030101010101" pitchFamily="2" charset="-122"/>
              </a:rPr>
              <a:t>初值的对应关系是确定</a:t>
            </a:r>
            <a:r>
              <a:rPr lang="zh-CN" altLang="en-US" sz="2800" b="1" dirty="0" smtClean="0">
                <a:solidFill>
                  <a:schemeClr val="bg2"/>
                </a:solidFill>
                <a:latin typeface="宋体" panose="02010600030101010101" pitchFamily="2" charset="-122"/>
                <a:ea typeface="宋体" panose="02010600030101010101" pitchFamily="2" charset="-122"/>
              </a:rPr>
              <a:t>的。</a:t>
            </a:r>
            <a:endParaRPr lang="en-US" altLang="zh-CN" sz="2800" b="1" dirty="0">
              <a:solidFill>
                <a:schemeClr val="bg2"/>
              </a:solidFill>
              <a:latin typeface="宋体" panose="02010600030101010101" pitchFamily="2" charset="-122"/>
              <a:ea typeface="宋体" panose="02010600030101010101" pitchFamily="2"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3960330903"/>
              </p:ext>
            </p:extLst>
          </p:nvPr>
        </p:nvGraphicFramePr>
        <p:xfrm>
          <a:off x="2263393" y="2959078"/>
          <a:ext cx="5519790" cy="3413760"/>
        </p:xfrm>
        <a:graphic>
          <a:graphicData uri="http://schemas.openxmlformats.org/drawingml/2006/table">
            <a:tbl>
              <a:tblPr firstRow="1" firstCol="1" bandRow="1">
                <a:tableStyleId>{5C22544A-7EE6-4342-B048-85BDC9FD1C3A}</a:tableStyleId>
              </a:tblPr>
              <a:tblGrid>
                <a:gridCol w="1839930"/>
                <a:gridCol w="1839930"/>
                <a:gridCol w="1839930"/>
              </a:tblGrid>
              <a:tr h="232034">
                <a:tc>
                  <a:txBody>
                    <a:bodyPr/>
                    <a:lstStyle/>
                    <a:p>
                      <a:pPr algn="ctr">
                        <a:spcAft>
                          <a:spcPts val="0"/>
                        </a:spcAft>
                      </a:pPr>
                      <a:r>
                        <a:rPr lang="zh-CN" sz="2800">
                          <a:effectLst/>
                        </a:rPr>
                        <a:t>波特率</a:t>
                      </a:r>
                      <a:r>
                        <a:rPr lang="en-US" sz="2800">
                          <a:effectLst/>
                        </a:rPr>
                        <a:t>Baud</a:t>
                      </a:r>
                      <a:r>
                        <a:rPr lang="zh-CN" sz="2800">
                          <a:effectLst/>
                        </a:rPr>
                        <a:t>（</a:t>
                      </a:r>
                      <a:r>
                        <a:rPr lang="en-US" sz="2800">
                          <a:effectLst/>
                        </a:rPr>
                        <a:t>bps</a:t>
                      </a:r>
                      <a:r>
                        <a:rPr lang="zh-CN" sz="2800">
                          <a:effectLst/>
                        </a:rPr>
                        <a:t>）</a:t>
                      </a:r>
                      <a:endParaRPr lang="zh-CN" sz="2800">
                        <a:effectLst/>
                        <a:latin typeface="宋体"/>
                        <a:cs typeface="宋体"/>
                      </a:endParaRPr>
                    </a:p>
                  </a:txBody>
                  <a:tcPr marL="68580" marR="68580" marT="0" marB="0"/>
                </a:tc>
                <a:tc>
                  <a:txBody>
                    <a:bodyPr/>
                    <a:lstStyle/>
                    <a:p>
                      <a:pPr algn="ctr">
                        <a:spcAft>
                          <a:spcPts val="0"/>
                        </a:spcAft>
                      </a:pPr>
                      <a:r>
                        <a:rPr lang="en-US" sz="2800">
                          <a:effectLst/>
                        </a:rPr>
                        <a:t>SMOD</a:t>
                      </a:r>
                      <a:endParaRPr lang="zh-CN" sz="2800">
                        <a:effectLst/>
                        <a:latin typeface="宋体"/>
                        <a:cs typeface="宋体"/>
                      </a:endParaRPr>
                    </a:p>
                  </a:txBody>
                  <a:tcPr marL="68580" marR="68580" marT="0" marB="0"/>
                </a:tc>
                <a:tc>
                  <a:txBody>
                    <a:bodyPr/>
                    <a:lstStyle/>
                    <a:p>
                      <a:pPr algn="ctr">
                        <a:spcAft>
                          <a:spcPts val="0"/>
                        </a:spcAft>
                      </a:pPr>
                      <a:r>
                        <a:rPr lang="en-US" sz="2800">
                          <a:effectLst/>
                        </a:rPr>
                        <a:t>TH1</a:t>
                      </a:r>
                      <a:r>
                        <a:rPr lang="zh-CN" sz="2800">
                          <a:effectLst/>
                        </a:rPr>
                        <a:t>初值</a:t>
                      </a:r>
                      <a:r>
                        <a:rPr lang="en-US" sz="2800">
                          <a:effectLst/>
                        </a:rPr>
                        <a:t>X</a:t>
                      </a:r>
                      <a:endParaRPr lang="zh-CN" sz="2800">
                        <a:effectLst/>
                        <a:latin typeface="宋体"/>
                        <a:cs typeface="宋体"/>
                      </a:endParaRPr>
                    </a:p>
                  </a:txBody>
                  <a:tcPr marL="68580" marR="68580" marT="0" marB="0"/>
                </a:tc>
              </a:tr>
              <a:tr h="232034">
                <a:tc>
                  <a:txBody>
                    <a:bodyPr/>
                    <a:lstStyle/>
                    <a:p>
                      <a:pPr algn="ctr">
                        <a:spcAft>
                          <a:spcPts val="0"/>
                        </a:spcAft>
                      </a:pPr>
                      <a:r>
                        <a:rPr lang="en-US" sz="2800">
                          <a:effectLst/>
                        </a:rPr>
                        <a:t>19200</a:t>
                      </a:r>
                      <a:endParaRPr lang="zh-CN" sz="2800">
                        <a:effectLst/>
                        <a:latin typeface="宋体"/>
                        <a:cs typeface="宋体"/>
                      </a:endParaRPr>
                    </a:p>
                  </a:txBody>
                  <a:tcPr marL="68580" marR="68580" marT="0" marB="0"/>
                </a:tc>
                <a:tc>
                  <a:txBody>
                    <a:bodyPr/>
                    <a:lstStyle/>
                    <a:p>
                      <a:pPr algn="ctr">
                        <a:spcAft>
                          <a:spcPts val="0"/>
                        </a:spcAft>
                      </a:pPr>
                      <a:r>
                        <a:rPr lang="en-US" sz="2800">
                          <a:effectLst/>
                        </a:rPr>
                        <a:t>1</a:t>
                      </a:r>
                      <a:endParaRPr lang="zh-CN" sz="2800">
                        <a:effectLst/>
                        <a:latin typeface="宋体"/>
                        <a:cs typeface="宋体"/>
                      </a:endParaRPr>
                    </a:p>
                  </a:txBody>
                  <a:tcPr marL="68580" marR="68580" marT="0" marB="0"/>
                </a:tc>
                <a:tc>
                  <a:txBody>
                    <a:bodyPr/>
                    <a:lstStyle/>
                    <a:p>
                      <a:pPr algn="ctr">
                        <a:spcAft>
                          <a:spcPts val="0"/>
                        </a:spcAft>
                      </a:pPr>
                      <a:r>
                        <a:rPr lang="en-US" sz="2800">
                          <a:effectLst/>
                        </a:rPr>
                        <a:t>0xFD</a:t>
                      </a:r>
                      <a:endParaRPr lang="zh-CN" sz="2800">
                        <a:effectLst/>
                        <a:latin typeface="宋体"/>
                        <a:cs typeface="宋体"/>
                      </a:endParaRPr>
                    </a:p>
                  </a:txBody>
                  <a:tcPr marL="68580" marR="68580" marT="0" marB="0"/>
                </a:tc>
              </a:tr>
              <a:tr h="232034">
                <a:tc>
                  <a:txBody>
                    <a:bodyPr/>
                    <a:lstStyle/>
                    <a:p>
                      <a:pPr algn="ctr">
                        <a:spcAft>
                          <a:spcPts val="0"/>
                        </a:spcAft>
                      </a:pPr>
                      <a:r>
                        <a:rPr lang="en-US" sz="2800">
                          <a:effectLst/>
                        </a:rPr>
                        <a:t>9600</a:t>
                      </a:r>
                      <a:endParaRPr lang="zh-CN" sz="2800">
                        <a:effectLst/>
                        <a:latin typeface="宋体"/>
                        <a:cs typeface="宋体"/>
                      </a:endParaRPr>
                    </a:p>
                  </a:txBody>
                  <a:tcPr marL="68580" marR="68580" marT="0" marB="0"/>
                </a:tc>
                <a:tc>
                  <a:txBody>
                    <a:bodyPr/>
                    <a:lstStyle/>
                    <a:p>
                      <a:pPr algn="ctr">
                        <a:spcAft>
                          <a:spcPts val="0"/>
                        </a:spcAft>
                      </a:pPr>
                      <a:r>
                        <a:rPr lang="en-US" sz="2800">
                          <a:effectLst/>
                        </a:rPr>
                        <a:t>0</a:t>
                      </a:r>
                      <a:endParaRPr lang="zh-CN" sz="2800">
                        <a:effectLst/>
                        <a:latin typeface="宋体"/>
                        <a:cs typeface="宋体"/>
                      </a:endParaRPr>
                    </a:p>
                  </a:txBody>
                  <a:tcPr marL="68580" marR="68580" marT="0" marB="0"/>
                </a:tc>
                <a:tc>
                  <a:txBody>
                    <a:bodyPr/>
                    <a:lstStyle/>
                    <a:p>
                      <a:pPr algn="ctr">
                        <a:spcAft>
                          <a:spcPts val="0"/>
                        </a:spcAft>
                      </a:pPr>
                      <a:r>
                        <a:rPr lang="en-US" sz="2800">
                          <a:effectLst/>
                        </a:rPr>
                        <a:t>0xFD</a:t>
                      </a:r>
                      <a:endParaRPr lang="zh-CN" sz="2800">
                        <a:effectLst/>
                        <a:latin typeface="宋体"/>
                        <a:cs typeface="宋体"/>
                      </a:endParaRPr>
                    </a:p>
                  </a:txBody>
                  <a:tcPr marL="68580" marR="68580" marT="0" marB="0"/>
                </a:tc>
              </a:tr>
              <a:tr h="232034">
                <a:tc>
                  <a:txBody>
                    <a:bodyPr/>
                    <a:lstStyle/>
                    <a:p>
                      <a:pPr algn="ctr">
                        <a:spcAft>
                          <a:spcPts val="0"/>
                        </a:spcAft>
                      </a:pPr>
                      <a:r>
                        <a:rPr lang="en-US" sz="2800">
                          <a:effectLst/>
                        </a:rPr>
                        <a:t>4800</a:t>
                      </a:r>
                      <a:endParaRPr lang="zh-CN" sz="2800">
                        <a:effectLst/>
                        <a:latin typeface="宋体"/>
                        <a:cs typeface="宋体"/>
                      </a:endParaRPr>
                    </a:p>
                  </a:txBody>
                  <a:tcPr marL="68580" marR="68580" marT="0" marB="0"/>
                </a:tc>
                <a:tc>
                  <a:txBody>
                    <a:bodyPr/>
                    <a:lstStyle/>
                    <a:p>
                      <a:pPr algn="ctr">
                        <a:spcAft>
                          <a:spcPts val="0"/>
                        </a:spcAft>
                      </a:pPr>
                      <a:r>
                        <a:rPr lang="en-US" sz="2800">
                          <a:effectLst/>
                        </a:rPr>
                        <a:t>0</a:t>
                      </a:r>
                      <a:endParaRPr lang="zh-CN" sz="2800">
                        <a:effectLst/>
                        <a:latin typeface="宋体"/>
                        <a:cs typeface="宋体"/>
                      </a:endParaRPr>
                    </a:p>
                  </a:txBody>
                  <a:tcPr marL="68580" marR="68580" marT="0" marB="0"/>
                </a:tc>
                <a:tc>
                  <a:txBody>
                    <a:bodyPr/>
                    <a:lstStyle/>
                    <a:p>
                      <a:pPr algn="ctr">
                        <a:spcAft>
                          <a:spcPts val="0"/>
                        </a:spcAft>
                      </a:pPr>
                      <a:r>
                        <a:rPr lang="en-US" sz="2800">
                          <a:effectLst/>
                        </a:rPr>
                        <a:t>0xFA</a:t>
                      </a:r>
                      <a:endParaRPr lang="zh-CN" sz="2800">
                        <a:effectLst/>
                        <a:latin typeface="宋体"/>
                        <a:cs typeface="宋体"/>
                      </a:endParaRPr>
                    </a:p>
                  </a:txBody>
                  <a:tcPr marL="68580" marR="68580" marT="0" marB="0"/>
                </a:tc>
              </a:tr>
              <a:tr h="232034">
                <a:tc>
                  <a:txBody>
                    <a:bodyPr/>
                    <a:lstStyle/>
                    <a:p>
                      <a:pPr algn="ctr">
                        <a:spcAft>
                          <a:spcPts val="0"/>
                        </a:spcAft>
                      </a:pPr>
                      <a:r>
                        <a:rPr lang="en-US" sz="2800">
                          <a:effectLst/>
                        </a:rPr>
                        <a:t>2400</a:t>
                      </a:r>
                      <a:endParaRPr lang="zh-CN" sz="2800">
                        <a:effectLst/>
                        <a:latin typeface="宋体"/>
                        <a:cs typeface="宋体"/>
                      </a:endParaRPr>
                    </a:p>
                  </a:txBody>
                  <a:tcPr marL="68580" marR="68580" marT="0" marB="0"/>
                </a:tc>
                <a:tc>
                  <a:txBody>
                    <a:bodyPr/>
                    <a:lstStyle/>
                    <a:p>
                      <a:pPr algn="ctr">
                        <a:spcAft>
                          <a:spcPts val="0"/>
                        </a:spcAft>
                      </a:pPr>
                      <a:r>
                        <a:rPr lang="en-US" sz="2800">
                          <a:effectLst/>
                        </a:rPr>
                        <a:t>0</a:t>
                      </a:r>
                      <a:endParaRPr lang="zh-CN" sz="2800">
                        <a:effectLst/>
                        <a:latin typeface="宋体"/>
                        <a:cs typeface="宋体"/>
                      </a:endParaRPr>
                    </a:p>
                  </a:txBody>
                  <a:tcPr marL="68580" marR="68580" marT="0" marB="0"/>
                </a:tc>
                <a:tc>
                  <a:txBody>
                    <a:bodyPr/>
                    <a:lstStyle/>
                    <a:p>
                      <a:pPr algn="ctr">
                        <a:spcAft>
                          <a:spcPts val="0"/>
                        </a:spcAft>
                      </a:pPr>
                      <a:r>
                        <a:rPr lang="en-US" sz="2800">
                          <a:effectLst/>
                        </a:rPr>
                        <a:t>0xF4</a:t>
                      </a:r>
                      <a:endParaRPr lang="zh-CN" sz="2800">
                        <a:effectLst/>
                        <a:latin typeface="宋体"/>
                        <a:cs typeface="宋体"/>
                      </a:endParaRPr>
                    </a:p>
                  </a:txBody>
                  <a:tcPr marL="68580" marR="68580" marT="0" marB="0"/>
                </a:tc>
              </a:tr>
              <a:tr h="232034">
                <a:tc>
                  <a:txBody>
                    <a:bodyPr/>
                    <a:lstStyle/>
                    <a:p>
                      <a:pPr algn="ctr">
                        <a:spcAft>
                          <a:spcPts val="0"/>
                        </a:spcAft>
                      </a:pPr>
                      <a:r>
                        <a:rPr lang="en-US" sz="2800">
                          <a:effectLst/>
                        </a:rPr>
                        <a:t>1200</a:t>
                      </a:r>
                      <a:endParaRPr lang="zh-CN" sz="2800">
                        <a:effectLst/>
                        <a:latin typeface="宋体"/>
                        <a:cs typeface="宋体"/>
                      </a:endParaRPr>
                    </a:p>
                  </a:txBody>
                  <a:tcPr marL="68580" marR="68580" marT="0" marB="0"/>
                </a:tc>
                <a:tc>
                  <a:txBody>
                    <a:bodyPr/>
                    <a:lstStyle/>
                    <a:p>
                      <a:pPr algn="ctr">
                        <a:spcAft>
                          <a:spcPts val="0"/>
                        </a:spcAft>
                      </a:pPr>
                      <a:r>
                        <a:rPr lang="en-US" sz="2800">
                          <a:effectLst/>
                        </a:rPr>
                        <a:t>0</a:t>
                      </a:r>
                      <a:endParaRPr lang="zh-CN" sz="2800">
                        <a:effectLst/>
                        <a:latin typeface="宋体"/>
                        <a:cs typeface="宋体"/>
                      </a:endParaRPr>
                    </a:p>
                  </a:txBody>
                  <a:tcPr marL="68580" marR="68580" marT="0" marB="0"/>
                </a:tc>
                <a:tc>
                  <a:txBody>
                    <a:bodyPr/>
                    <a:lstStyle/>
                    <a:p>
                      <a:pPr algn="ctr">
                        <a:spcAft>
                          <a:spcPts val="0"/>
                        </a:spcAft>
                      </a:pPr>
                      <a:r>
                        <a:rPr lang="en-US" sz="2800" dirty="0">
                          <a:effectLst/>
                        </a:rPr>
                        <a:t>0xE8</a:t>
                      </a:r>
                      <a:endParaRPr lang="zh-CN" sz="2800" dirty="0">
                        <a:effectLst/>
                        <a:latin typeface="宋体"/>
                        <a:cs typeface="宋体"/>
                      </a:endParaRPr>
                    </a:p>
                  </a:txBody>
                  <a:tcPr marL="68580" marR="68580" marT="0" marB="0"/>
                </a:tc>
              </a:tr>
            </a:tbl>
          </a:graphicData>
        </a:graphic>
      </p:graphicFrame>
    </p:spTree>
    <p:custDataLst>
      <p:tags r:id="rId1"/>
    </p:custDataLst>
    <p:extLst>
      <p:ext uri="{BB962C8B-B14F-4D97-AF65-F5344CB8AC3E}">
        <p14:creationId xmlns:p14="http://schemas.microsoft.com/office/powerpoint/2010/main" val="3760149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sp>
        <p:nvSpPr>
          <p:cNvPr id="6" name="文本框 5"/>
          <p:cNvSpPr txBox="1"/>
          <p:nvPr/>
        </p:nvSpPr>
        <p:spPr>
          <a:xfrm>
            <a:off x="305345" y="1266143"/>
            <a:ext cx="11629149" cy="5262979"/>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甲机的控制过程，甲机的</a:t>
            </a:r>
            <a:r>
              <a:rPr lang="en-US" altLang="zh-CN" sz="2800" b="1" dirty="0">
                <a:solidFill>
                  <a:schemeClr val="bg2"/>
                </a:solidFill>
                <a:latin typeface="宋体" panose="02010600030101010101" pitchFamily="2" charset="-122"/>
                <a:ea typeface="宋体" panose="02010600030101010101" pitchFamily="2" charset="-122"/>
              </a:rPr>
              <a:t>K1</a:t>
            </a:r>
            <a:r>
              <a:rPr lang="zh-CN" altLang="en-US" sz="2800" b="1" dirty="0">
                <a:solidFill>
                  <a:schemeClr val="bg2"/>
                </a:solidFill>
                <a:latin typeface="宋体" panose="02010600030101010101" pitchFamily="2" charset="-122"/>
                <a:ea typeface="宋体" panose="02010600030101010101" pitchFamily="2" charset="-122"/>
              </a:rPr>
              <a:t>按键通过串口发送信息控制乙机的</a:t>
            </a:r>
            <a:r>
              <a:rPr lang="en-US" altLang="zh-CN" sz="2800" b="1" dirty="0">
                <a:solidFill>
                  <a:schemeClr val="bg2"/>
                </a:solidFill>
                <a:latin typeface="宋体" panose="02010600030101010101" pitchFamily="2" charset="-122"/>
                <a:ea typeface="宋体" panose="02010600030101010101" pitchFamily="2" charset="-122"/>
              </a:rPr>
              <a:t>LED</a:t>
            </a:r>
            <a:r>
              <a:rPr lang="zh-CN" altLang="en-US" sz="2800" b="1" dirty="0">
                <a:solidFill>
                  <a:schemeClr val="bg2"/>
                </a:solidFill>
                <a:latin typeface="宋体" panose="02010600030101010101" pitchFamily="2" charset="-122"/>
                <a:ea typeface="宋体" panose="02010600030101010101" pitchFamily="2" charset="-122"/>
              </a:rPr>
              <a:t>灯</a:t>
            </a:r>
            <a:r>
              <a:rPr lang="en-US" altLang="zh-CN" sz="2800" b="1" dirty="0">
                <a:solidFill>
                  <a:schemeClr val="bg2"/>
                </a:solidFill>
                <a:latin typeface="宋体" panose="02010600030101010101" pitchFamily="2" charset="-122"/>
                <a:ea typeface="宋体" panose="02010600030101010101" pitchFamily="2" charset="-122"/>
              </a:rPr>
              <a:t>D3</a:t>
            </a:r>
            <a:r>
              <a:rPr lang="zh-CN" altLang="en-US" sz="2800" b="1" dirty="0">
                <a:solidFill>
                  <a:schemeClr val="bg2"/>
                </a:solidFill>
                <a:latin typeface="宋体" panose="02010600030101010101" pitchFamily="2" charset="-122"/>
                <a:ea typeface="宋体" panose="02010600030101010101" pitchFamily="2" charset="-122"/>
              </a:rPr>
              <a:t>和</a:t>
            </a:r>
            <a:r>
              <a:rPr lang="en-US" altLang="zh-CN" sz="2800" b="1" dirty="0">
                <a:solidFill>
                  <a:schemeClr val="bg2"/>
                </a:solidFill>
                <a:latin typeface="宋体" panose="02010600030101010101" pitchFamily="2" charset="-122"/>
                <a:ea typeface="宋体" panose="02010600030101010101" pitchFamily="2" charset="-122"/>
              </a:rPr>
              <a:t>D4</a:t>
            </a:r>
            <a:r>
              <a:rPr lang="zh-CN" altLang="en-US" sz="2800" b="1" dirty="0">
                <a:solidFill>
                  <a:schemeClr val="bg2"/>
                </a:solidFill>
                <a:latin typeface="宋体" panose="02010600030101010101" pitchFamily="2" charset="-122"/>
                <a:ea typeface="宋体" panose="02010600030101010101" pitchFamily="2" charset="-122"/>
              </a:rPr>
              <a:t>点亮：</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① 第一次按下</a:t>
            </a:r>
            <a:r>
              <a:rPr lang="en-US" altLang="zh-CN" sz="2800" b="1" dirty="0">
                <a:solidFill>
                  <a:schemeClr val="bg2"/>
                </a:solidFill>
                <a:latin typeface="宋体" panose="02010600030101010101" pitchFamily="2" charset="-122"/>
                <a:ea typeface="宋体" panose="02010600030101010101" pitchFamily="2" charset="-122"/>
              </a:rPr>
              <a:t>K1</a:t>
            </a:r>
            <a:r>
              <a:rPr lang="zh-CN" altLang="en-US" sz="2800" b="1" dirty="0">
                <a:solidFill>
                  <a:schemeClr val="bg2"/>
                </a:solidFill>
                <a:latin typeface="宋体" panose="02010600030101010101" pitchFamily="2" charset="-122"/>
                <a:ea typeface="宋体" panose="02010600030101010101" pitchFamily="2" charset="-122"/>
              </a:rPr>
              <a:t>键，甲机发送字符“</a:t>
            </a:r>
            <a:r>
              <a:rPr lang="en-US" altLang="zh-CN" sz="2800" b="1" dirty="0">
                <a:solidFill>
                  <a:schemeClr val="bg2"/>
                </a:solidFill>
                <a:latin typeface="宋体" panose="02010600030101010101" pitchFamily="2" charset="-122"/>
                <a:ea typeface="宋体" panose="02010600030101010101" pitchFamily="2" charset="-122"/>
              </a:rPr>
              <a:t>A”</a:t>
            </a:r>
            <a:r>
              <a:rPr lang="zh-CN" altLang="en-US" sz="2800" b="1" dirty="0">
                <a:solidFill>
                  <a:schemeClr val="bg2"/>
                </a:solidFill>
                <a:latin typeface="宋体" panose="02010600030101010101" pitchFamily="2" charset="-122"/>
                <a:ea typeface="宋体" panose="02010600030101010101" pitchFamily="2" charset="-122"/>
              </a:rPr>
              <a:t>，甲机的</a:t>
            </a:r>
            <a:r>
              <a:rPr lang="en-US" altLang="zh-CN" sz="2800" b="1" dirty="0">
                <a:solidFill>
                  <a:schemeClr val="bg2"/>
                </a:solidFill>
                <a:latin typeface="宋体" panose="02010600030101010101" pitchFamily="2" charset="-122"/>
                <a:ea typeface="宋体" panose="02010600030101010101" pitchFamily="2" charset="-122"/>
              </a:rPr>
              <a:t>D1</a:t>
            </a:r>
            <a:r>
              <a:rPr lang="zh-CN" altLang="en-US" sz="2800" b="1" dirty="0">
                <a:solidFill>
                  <a:schemeClr val="bg2"/>
                </a:solidFill>
                <a:latin typeface="宋体" panose="02010600030101010101" pitchFamily="2" charset="-122"/>
                <a:ea typeface="宋体" panose="02010600030101010101" pitchFamily="2" charset="-122"/>
              </a:rPr>
              <a:t>和乙机的</a:t>
            </a:r>
            <a:r>
              <a:rPr lang="en-US" altLang="zh-CN" sz="2800" b="1" dirty="0">
                <a:solidFill>
                  <a:schemeClr val="bg2"/>
                </a:solidFill>
                <a:latin typeface="宋体" panose="02010600030101010101" pitchFamily="2" charset="-122"/>
                <a:ea typeface="宋体" panose="02010600030101010101" pitchFamily="2" charset="-122"/>
              </a:rPr>
              <a:t>D3</a:t>
            </a:r>
            <a:r>
              <a:rPr lang="zh-CN" altLang="en-US" sz="2800" b="1" dirty="0">
                <a:solidFill>
                  <a:schemeClr val="bg2"/>
                </a:solidFill>
                <a:latin typeface="宋体" panose="02010600030101010101" pitchFamily="2" charset="-122"/>
                <a:ea typeface="宋体" panose="02010600030101010101" pitchFamily="2" charset="-122"/>
              </a:rPr>
              <a:t>都点亮；</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② 第二次按下</a:t>
            </a:r>
            <a:r>
              <a:rPr lang="en-US" altLang="zh-CN" sz="2800" b="1" dirty="0">
                <a:solidFill>
                  <a:schemeClr val="bg2"/>
                </a:solidFill>
                <a:latin typeface="宋体" panose="02010600030101010101" pitchFamily="2" charset="-122"/>
                <a:ea typeface="宋体" panose="02010600030101010101" pitchFamily="2" charset="-122"/>
              </a:rPr>
              <a:t>K1</a:t>
            </a:r>
            <a:r>
              <a:rPr lang="zh-CN" altLang="en-US" sz="2800" b="1" dirty="0">
                <a:solidFill>
                  <a:schemeClr val="bg2"/>
                </a:solidFill>
                <a:latin typeface="宋体" panose="02010600030101010101" pitchFamily="2" charset="-122"/>
                <a:ea typeface="宋体" panose="02010600030101010101" pitchFamily="2" charset="-122"/>
              </a:rPr>
              <a:t>键，甲机发送字符“</a:t>
            </a:r>
            <a:r>
              <a:rPr lang="en-US" altLang="zh-CN" sz="2800" b="1" dirty="0">
                <a:solidFill>
                  <a:schemeClr val="bg2"/>
                </a:solidFill>
                <a:latin typeface="宋体" panose="02010600030101010101" pitchFamily="2" charset="-122"/>
                <a:ea typeface="宋体" panose="02010600030101010101" pitchFamily="2" charset="-122"/>
              </a:rPr>
              <a:t>B”</a:t>
            </a:r>
            <a:r>
              <a:rPr lang="zh-CN" altLang="en-US" sz="2800" b="1" dirty="0">
                <a:solidFill>
                  <a:schemeClr val="bg2"/>
                </a:solidFill>
                <a:latin typeface="宋体" panose="02010600030101010101" pitchFamily="2" charset="-122"/>
                <a:ea typeface="宋体" panose="02010600030101010101" pitchFamily="2" charset="-122"/>
              </a:rPr>
              <a:t>，甲机的</a:t>
            </a:r>
            <a:r>
              <a:rPr lang="en-US" altLang="zh-CN" sz="2800" b="1" dirty="0">
                <a:solidFill>
                  <a:schemeClr val="bg2"/>
                </a:solidFill>
                <a:latin typeface="宋体" panose="02010600030101010101" pitchFamily="2" charset="-122"/>
                <a:ea typeface="宋体" panose="02010600030101010101" pitchFamily="2" charset="-122"/>
              </a:rPr>
              <a:t>D2</a:t>
            </a:r>
            <a:r>
              <a:rPr lang="zh-CN" altLang="en-US" sz="2800" b="1" dirty="0">
                <a:solidFill>
                  <a:schemeClr val="bg2"/>
                </a:solidFill>
                <a:latin typeface="宋体" panose="02010600030101010101" pitchFamily="2" charset="-122"/>
                <a:ea typeface="宋体" panose="02010600030101010101" pitchFamily="2" charset="-122"/>
              </a:rPr>
              <a:t>和乙机的</a:t>
            </a:r>
            <a:r>
              <a:rPr lang="en-US" altLang="zh-CN" sz="2800" b="1" dirty="0">
                <a:solidFill>
                  <a:schemeClr val="bg2"/>
                </a:solidFill>
                <a:latin typeface="宋体" panose="02010600030101010101" pitchFamily="2" charset="-122"/>
                <a:ea typeface="宋体" panose="02010600030101010101" pitchFamily="2" charset="-122"/>
              </a:rPr>
              <a:t>D4</a:t>
            </a:r>
            <a:r>
              <a:rPr lang="zh-CN" altLang="en-US" sz="2800" b="1" dirty="0">
                <a:solidFill>
                  <a:schemeClr val="bg2"/>
                </a:solidFill>
                <a:latin typeface="宋体" panose="02010600030101010101" pitchFamily="2" charset="-122"/>
                <a:ea typeface="宋体" panose="02010600030101010101" pitchFamily="2" charset="-122"/>
              </a:rPr>
              <a:t>都点亮；</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③ 第三次按下</a:t>
            </a:r>
            <a:r>
              <a:rPr lang="en-US" altLang="zh-CN" sz="2800" b="1" dirty="0">
                <a:solidFill>
                  <a:schemeClr val="bg2"/>
                </a:solidFill>
                <a:latin typeface="宋体" panose="02010600030101010101" pitchFamily="2" charset="-122"/>
                <a:ea typeface="宋体" panose="02010600030101010101" pitchFamily="2" charset="-122"/>
              </a:rPr>
              <a:t>K1</a:t>
            </a:r>
            <a:r>
              <a:rPr lang="zh-CN" altLang="en-US" sz="2800" b="1" dirty="0">
                <a:solidFill>
                  <a:schemeClr val="bg2"/>
                </a:solidFill>
                <a:latin typeface="宋体" panose="02010600030101010101" pitchFamily="2" charset="-122"/>
                <a:ea typeface="宋体" panose="02010600030101010101" pitchFamily="2" charset="-122"/>
              </a:rPr>
              <a:t>键，甲机发送字符“</a:t>
            </a:r>
            <a:r>
              <a:rPr lang="en-US" altLang="zh-CN" sz="2800" b="1" dirty="0">
                <a:solidFill>
                  <a:schemeClr val="bg2"/>
                </a:solidFill>
                <a:latin typeface="宋体" panose="02010600030101010101" pitchFamily="2" charset="-122"/>
                <a:ea typeface="宋体" panose="02010600030101010101" pitchFamily="2" charset="-122"/>
              </a:rPr>
              <a:t>C”</a:t>
            </a:r>
            <a:r>
              <a:rPr lang="zh-CN" altLang="en-US" sz="2800" b="1" dirty="0">
                <a:solidFill>
                  <a:schemeClr val="bg2"/>
                </a:solidFill>
                <a:latin typeface="宋体" panose="02010600030101010101" pitchFamily="2" charset="-122"/>
                <a:ea typeface="宋体" panose="02010600030101010101" pitchFamily="2" charset="-122"/>
              </a:rPr>
              <a:t>，甲机的</a:t>
            </a:r>
            <a:r>
              <a:rPr lang="en-US" altLang="zh-CN" sz="2800" b="1" dirty="0">
                <a:solidFill>
                  <a:schemeClr val="bg2"/>
                </a:solidFill>
                <a:latin typeface="宋体" panose="02010600030101010101" pitchFamily="2" charset="-122"/>
                <a:ea typeface="宋体" panose="02010600030101010101" pitchFamily="2" charset="-122"/>
              </a:rPr>
              <a:t>D1</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D2</a:t>
            </a:r>
            <a:r>
              <a:rPr lang="zh-CN" altLang="en-US" sz="2800" b="1" dirty="0">
                <a:solidFill>
                  <a:schemeClr val="bg2"/>
                </a:solidFill>
                <a:latin typeface="宋体" panose="02010600030101010101" pitchFamily="2" charset="-122"/>
                <a:ea typeface="宋体" panose="02010600030101010101" pitchFamily="2" charset="-122"/>
              </a:rPr>
              <a:t>和乙机的</a:t>
            </a:r>
            <a:r>
              <a:rPr lang="en-US" altLang="zh-CN" sz="2800" b="1" dirty="0">
                <a:solidFill>
                  <a:schemeClr val="bg2"/>
                </a:solidFill>
                <a:latin typeface="宋体" panose="02010600030101010101" pitchFamily="2" charset="-122"/>
                <a:ea typeface="宋体" panose="02010600030101010101" pitchFamily="2" charset="-122"/>
              </a:rPr>
              <a:t>D3</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D4</a:t>
            </a:r>
            <a:r>
              <a:rPr lang="zh-CN" altLang="en-US" sz="2800" b="1" dirty="0">
                <a:solidFill>
                  <a:schemeClr val="bg2"/>
                </a:solidFill>
                <a:latin typeface="宋体" panose="02010600030101010101" pitchFamily="2" charset="-122"/>
                <a:ea typeface="宋体" panose="02010600030101010101" pitchFamily="2" charset="-122"/>
              </a:rPr>
              <a:t>都点亮；</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④ 第四次按下</a:t>
            </a:r>
            <a:r>
              <a:rPr lang="en-US" altLang="zh-CN" sz="2800" b="1" dirty="0">
                <a:solidFill>
                  <a:schemeClr val="bg2"/>
                </a:solidFill>
                <a:latin typeface="宋体" panose="02010600030101010101" pitchFamily="2" charset="-122"/>
                <a:ea typeface="宋体" panose="02010600030101010101" pitchFamily="2" charset="-122"/>
              </a:rPr>
              <a:t>K1</a:t>
            </a:r>
            <a:r>
              <a:rPr lang="zh-CN" altLang="en-US" sz="2800" b="1" dirty="0">
                <a:solidFill>
                  <a:schemeClr val="bg2"/>
                </a:solidFill>
                <a:latin typeface="宋体" panose="02010600030101010101" pitchFamily="2" charset="-122"/>
                <a:ea typeface="宋体" panose="02010600030101010101" pitchFamily="2" charset="-122"/>
              </a:rPr>
              <a:t>键，甲机发送字符“</a:t>
            </a:r>
            <a:r>
              <a:rPr lang="en-US" altLang="zh-CN" sz="2800" b="1" dirty="0">
                <a:solidFill>
                  <a:schemeClr val="bg2"/>
                </a:solidFill>
                <a:latin typeface="宋体" panose="02010600030101010101" pitchFamily="2" charset="-122"/>
                <a:ea typeface="宋体" panose="02010600030101010101" pitchFamily="2" charset="-122"/>
              </a:rPr>
              <a:t>D”</a:t>
            </a:r>
            <a:r>
              <a:rPr lang="zh-CN" altLang="en-US" sz="2800" b="1" dirty="0">
                <a:solidFill>
                  <a:schemeClr val="bg2"/>
                </a:solidFill>
                <a:latin typeface="宋体" panose="02010600030101010101" pitchFamily="2" charset="-122"/>
                <a:ea typeface="宋体" panose="02010600030101010101" pitchFamily="2" charset="-122"/>
              </a:rPr>
              <a:t>，甲机的</a:t>
            </a:r>
            <a:r>
              <a:rPr lang="en-US" altLang="zh-CN" sz="2800" b="1" dirty="0">
                <a:solidFill>
                  <a:schemeClr val="bg2"/>
                </a:solidFill>
                <a:latin typeface="宋体" panose="02010600030101010101" pitchFamily="2" charset="-122"/>
                <a:ea typeface="宋体" panose="02010600030101010101" pitchFamily="2" charset="-122"/>
              </a:rPr>
              <a:t>D1</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D2</a:t>
            </a:r>
            <a:r>
              <a:rPr lang="zh-CN" altLang="en-US" sz="2800" b="1" dirty="0">
                <a:solidFill>
                  <a:schemeClr val="bg2"/>
                </a:solidFill>
                <a:latin typeface="宋体" panose="02010600030101010101" pitchFamily="2" charset="-122"/>
                <a:ea typeface="宋体" panose="02010600030101010101" pitchFamily="2" charset="-122"/>
              </a:rPr>
              <a:t>和乙机的</a:t>
            </a:r>
            <a:r>
              <a:rPr lang="en-US" altLang="zh-CN" sz="2800" b="1" dirty="0">
                <a:solidFill>
                  <a:schemeClr val="bg2"/>
                </a:solidFill>
                <a:latin typeface="宋体" panose="02010600030101010101" pitchFamily="2" charset="-122"/>
                <a:ea typeface="宋体" panose="02010600030101010101" pitchFamily="2" charset="-122"/>
              </a:rPr>
              <a:t>D3</a:t>
            </a:r>
            <a:r>
              <a:rPr lang="zh-CN" altLang="en-US" sz="2800" b="1" dirty="0">
                <a:solidFill>
                  <a:schemeClr val="bg2"/>
                </a:solidFill>
                <a:latin typeface="宋体" panose="02010600030101010101" pitchFamily="2" charset="-122"/>
                <a:ea typeface="宋体" panose="02010600030101010101" pitchFamily="2" charset="-122"/>
              </a:rPr>
              <a:t>、</a:t>
            </a:r>
            <a:r>
              <a:rPr lang="en-US" altLang="zh-CN" sz="2800" b="1" dirty="0">
                <a:solidFill>
                  <a:schemeClr val="bg2"/>
                </a:solidFill>
                <a:latin typeface="宋体" panose="02010600030101010101" pitchFamily="2" charset="-122"/>
                <a:ea typeface="宋体" panose="02010600030101010101" pitchFamily="2" charset="-122"/>
              </a:rPr>
              <a:t>D4</a:t>
            </a:r>
            <a:r>
              <a:rPr lang="zh-CN" altLang="en-US" sz="2800" b="1" dirty="0">
                <a:solidFill>
                  <a:schemeClr val="bg2"/>
                </a:solidFill>
                <a:latin typeface="宋体" panose="02010600030101010101" pitchFamily="2" charset="-122"/>
                <a:ea typeface="宋体" panose="02010600030101010101" pitchFamily="2" charset="-122"/>
              </a:rPr>
              <a:t>都熄灭。</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乙机的控制过程，乙机的</a:t>
            </a:r>
            <a:r>
              <a:rPr lang="en-US" altLang="zh-CN" sz="2800" b="1" dirty="0">
                <a:solidFill>
                  <a:schemeClr val="bg2"/>
                </a:solidFill>
                <a:latin typeface="宋体" panose="02010600030101010101" pitchFamily="2" charset="-122"/>
                <a:ea typeface="宋体" panose="02010600030101010101" pitchFamily="2" charset="-122"/>
              </a:rPr>
              <a:t>K2</a:t>
            </a:r>
            <a:r>
              <a:rPr lang="zh-CN" altLang="en-US" sz="2800" b="1" dirty="0">
                <a:solidFill>
                  <a:schemeClr val="bg2"/>
                </a:solidFill>
                <a:latin typeface="宋体" panose="02010600030101010101" pitchFamily="2" charset="-122"/>
                <a:ea typeface="宋体" panose="02010600030101010101" pitchFamily="2" charset="-122"/>
              </a:rPr>
              <a:t>按键通过串口发送信息控制甲机的数码管显示相应的数字：</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① 计算按钮</a:t>
            </a:r>
            <a:r>
              <a:rPr lang="en-US" altLang="zh-CN" sz="2800" b="1" dirty="0">
                <a:solidFill>
                  <a:schemeClr val="bg2"/>
                </a:solidFill>
                <a:latin typeface="宋体" panose="02010600030101010101" pitchFamily="2" charset="-122"/>
                <a:ea typeface="宋体" panose="02010600030101010101" pitchFamily="2" charset="-122"/>
              </a:rPr>
              <a:t>K2</a:t>
            </a:r>
            <a:r>
              <a:rPr lang="zh-CN" altLang="en-US" sz="2800" b="1" dirty="0">
                <a:solidFill>
                  <a:schemeClr val="bg2"/>
                </a:solidFill>
                <a:latin typeface="宋体" panose="02010600030101010101" pitchFamily="2" charset="-122"/>
                <a:ea typeface="宋体" panose="02010600030101010101" pitchFamily="2" charset="-122"/>
              </a:rPr>
              <a:t>按下的次数，乙机发送该次数，甲机的数码管进行相应的显示。</a:t>
            </a:r>
          </a:p>
        </p:txBody>
      </p:sp>
    </p:spTree>
    <p:custDataLst>
      <p:tags r:id="rId1"/>
    </p:custDataLst>
    <p:extLst>
      <p:ext uri="{BB962C8B-B14F-4D97-AF65-F5344CB8AC3E}">
        <p14:creationId xmlns:p14="http://schemas.microsoft.com/office/powerpoint/2010/main" val="26810725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pic>
        <p:nvPicPr>
          <p:cNvPr id="23554"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9762" y="507683"/>
            <a:ext cx="6405672" cy="615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299898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627" y="769021"/>
            <a:ext cx="8403021" cy="5124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098316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858838"/>
            <a:ext cx="7574073"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smtClean="0">
                <a:solidFill>
                  <a:schemeClr val="bg2"/>
                </a:solidFill>
                <a:latin typeface="宋体" panose="02010600030101010101" pitchFamily="2" charset="-122"/>
                <a:ea typeface="宋体" panose="02010600030101010101" pitchFamily="2" charset="-122"/>
              </a:rPr>
              <a:t>6.5 </a:t>
            </a:r>
            <a:r>
              <a:rPr lang="zh-CN" altLang="en-US" sz="2800" b="1" dirty="0" smtClean="0">
                <a:solidFill>
                  <a:schemeClr val="bg2"/>
                </a:solidFill>
                <a:latin typeface="宋体" panose="02010600030101010101" pitchFamily="2" charset="-122"/>
                <a:ea typeface="宋体" panose="02010600030101010101" pitchFamily="2" charset="-122"/>
              </a:rPr>
              <a:t>使用</a:t>
            </a:r>
            <a:r>
              <a:rPr lang="zh-CN" altLang="en-US" sz="2800" b="1" dirty="0">
                <a:solidFill>
                  <a:schemeClr val="bg2"/>
                </a:solidFill>
                <a:latin typeface="宋体" panose="02010600030101010101" pitchFamily="2" charset="-122"/>
                <a:ea typeface="宋体" panose="02010600030101010101" pitchFamily="2" charset="-122"/>
              </a:rPr>
              <a:t>串口调试助手控制数码管</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2246769"/>
          </a:xfrm>
          <a:prstGeom prst="rect">
            <a:avLst/>
          </a:prstGeom>
        </p:spPr>
        <p:txBody>
          <a:bodyPr>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在串口调试助手中任意发送一个字节的数据（</a:t>
            </a:r>
            <a:r>
              <a:rPr lang="en-US" altLang="zh-CN" sz="2800" b="1" dirty="0">
                <a:solidFill>
                  <a:schemeClr val="bg2"/>
                </a:solidFill>
                <a:latin typeface="宋体" panose="02010600030101010101" pitchFamily="2" charset="-122"/>
                <a:ea typeface="宋体" panose="02010600030101010101" pitchFamily="2" charset="-122"/>
              </a:rPr>
              <a:t>0-9</a:t>
            </a:r>
            <a:r>
              <a:rPr lang="zh-CN" altLang="en-US" sz="2800" b="1" dirty="0">
                <a:solidFill>
                  <a:schemeClr val="bg2"/>
                </a:solidFill>
                <a:latin typeface="宋体" panose="02010600030101010101" pitchFamily="2" charset="-122"/>
                <a:ea typeface="宋体" panose="02010600030101010101" pitchFamily="2" charset="-122"/>
              </a:rPr>
              <a:t>），单片机接收数据后在数码管上显示出来，单片机也可以将某个字符串通过串口发送给其他设备。</a:t>
            </a:r>
            <a:endParaRPr sz="2800" b="1" dirty="0">
              <a:solidFill>
                <a:schemeClr val="bg2"/>
              </a:solidFill>
              <a:latin typeface="宋体" panose="02010600030101010101" pitchFamily="2" charset="-122"/>
              <a:ea typeface="宋体" panose="02010600030101010101" pitchFamily="2" charset="-122"/>
            </a:endParaRPr>
          </a:p>
        </p:txBody>
      </p:sp>
      <p:pic>
        <p:nvPicPr>
          <p:cNvPr id="18433"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5567" y="2279814"/>
            <a:ext cx="6511467" cy="308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4813051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7416418"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sym typeface="+mn-ea"/>
              </a:rPr>
              <a:t>任务</a:t>
            </a:r>
            <a:r>
              <a:rPr lang="en-US" altLang="zh-CN" sz="2800" b="1" dirty="0" smtClean="0">
                <a:solidFill>
                  <a:schemeClr val="bg2"/>
                </a:solidFill>
                <a:latin typeface="宋体" panose="02010600030101010101" pitchFamily="2" charset="-122"/>
                <a:ea typeface="宋体" panose="02010600030101010101" pitchFamily="2" charset="-122"/>
                <a:sym typeface="+mn-ea"/>
              </a:rPr>
              <a:t>6.5 </a:t>
            </a:r>
            <a:r>
              <a:rPr lang="zh-CN" altLang="en-US" sz="2800" b="1" dirty="0" smtClean="0">
                <a:solidFill>
                  <a:schemeClr val="bg2"/>
                </a:solidFill>
                <a:latin typeface="宋体" panose="02010600030101010101" pitchFamily="2" charset="-122"/>
                <a:ea typeface="宋体" panose="02010600030101010101" pitchFamily="2" charset="-122"/>
                <a:sym typeface="+mn-ea"/>
              </a:rPr>
              <a:t>使用</a:t>
            </a:r>
            <a:r>
              <a:rPr lang="zh-CN" altLang="en-US" sz="2800" b="1" dirty="0">
                <a:solidFill>
                  <a:schemeClr val="bg2"/>
                </a:solidFill>
                <a:latin typeface="宋体" panose="02010600030101010101" pitchFamily="2" charset="-122"/>
                <a:ea typeface="宋体" panose="02010600030101010101" pitchFamily="2" charset="-122"/>
                <a:sym typeface="+mn-ea"/>
              </a:rPr>
              <a:t>串口调试助手控制数码管</a:t>
            </a:r>
            <a:endParaRPr lang="zh-CN" altLang="en-US"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435915"/>
            <a:ext cx="10429875" cy="5262979"/>
          </a:xfrm>
          <a:prstGeom prst="rect">
            <a:avLst/>
          </a:prstGeom>
        </p:spPr>
        <p:txBody>
          <a:bodyPr wrap="square">
            <a:spAutoFit/>
          </a:bodyPr>
          <a:lstStyle/>
          <a:p>
            <a:pPr marL="0" indent="0" algn="just" defTabSz="266700">
              <a:spcBef>
                <a:spcPct val="0"/>
              </a:spcBef>
              <a:spcAft>
                <a:spcPct val="0"/>
              </a:spcAft>
            </a:pPr>
            <a:r>
              <a:rPr sz="2800" b="1" dirty="0" err="1">
                <a:solidFill>
                  <a:schemeClr val="bg2"/>
                </a:solidFill>
                <a:latin typeface="宋体" panose="02010600030101010101" pitchFamily="2" charset="-122"/>
                <a:ea typeface="宋体" panose="02010600030101010101" pitchFamily="2" charset="-122"/>
              </a:rPr>
              <a:t>任务目标</a:t>
            </a:r>
            <a:endParaRPr sz="2800" b="1" dirty="0">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dirty="0">
                <a:solidFill>
                  <a:schemeClr val="bg2"/>
                </a:solidFill>
                <a:latin typeface="宋体" panose="02010600030101010101" pitchFamily="2" charset="-122"/>
                <a:ea typeface="宋体" panose="02010600030101010101" pitchFamily="2" charset="-122"/>
              </a:rPr>
              <a:t>1、知识目标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掌握串口调试助手的使用</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初步了解</a:t>
            </a:r>
            <a:r>
              <a:rPr lang="en-US" altLang="zh-CN" sz="2800" b="1" dirty="0">
                <a:solidFill>
                  <a:schemeClr val="bg2"/>
                </a:solidFill>
                <a:latin typeface="宋体" panose="02010600030101010101" pitchFamily="2" charset="-122"/>
                <a:ea typeface="宋体" panose="02010600030101010101" pitchFamily="2" charset="-122"/>
              </a:rPr>
              <a:t>MCS-51</a:t>
            </a:r>
            <a:r>
              <a:rPr lang="zh-CN" altLang="en-US" sz="2800" b="1" dirty="0">
                <a:solidFill>
                  <a:schemeClr val="bg2"/>
                </a:solidFill>
                <a:latin typeface="宋体" panose="02010600030101010101" pitchFamily="2" charset="-122"/>
                <a:ea typeface="宋体" panose="02010600030101010101" pitchFamily="2" charset="-122"/>
              </a:rPr>
              <a:t>系列单片机串口的使用方法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熟练掌握</a:t>
            </a:r>
            <a:r>
              <a:rPr lang="en-US" altLang="zh-CN" sz="2800" b="1" dirty="0">
                <a:solidFill>
                  <a:schemeClr val="bg2"/>
                </a:solidFill>
                <a:latin typeface="宋体" panose="02010600030101010101" pitchFamily="2" charset="-122"/>
                <a:ea typeface="宋体" panose="02010600030101010101" pitchFamily="2" charset="-122"/>
              </a:rPr>
              <a:t>C51</a:t>
            </a:r>
            <a:r>
              <a:rPr lang="zh-CN" altLang="en-US" sz="2800" b="1" dirty="0">
                <a:solidFill>
                  <a:schemeClr val="bg2"/>
                </a:solidFill>
                <a:latin typeface="宋体" panose="02010600030101010101" pitchFamily="2" charset="-122"/>
                <a:ea typeface="宋体" panose="02010600030101010101" pitchFamily="2" charset="-122"/>
              </a:rPr>
              <a:t>系列单片机串行通信系统的组成、功能</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2</a:t>
            </a:r>
            <a:r>
              <a:rPr sz="2800" b="1" dirty="0">
                <a:solidFill>
                  <a:schemeClr val="bg2"/>
                </a:solidFill>
                <a:latin typeface="宋体" panose="02010600030101010101" pitchFamily="2" charset="-122"/>
                <a:ea typeface="宋体" panose="02010600030101010101" pitchFamily="2" charset="-122"/>
              </a:rPr>
              <a:t>、技能目标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能利用单片机的串口编写程序进行远程控制</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能使用串口调试助手控制数码管</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3</a:t>
            </a:r>
            <a:r>
              <a:rPr sz="2800" b="1" dirty="0">
                <a:solidFill>
                  <a:schemeClr val="bg2"/>
                </a:solidFill>
                <a:latin typeface="宋体" panose="02010600030101010101" pitchFamily="2" charset="-122"/>
                <a:ea typeface="宋体" panose="02010600030101010101" pitchFamily="2" charset="-122"/>
              </a:rPr>
              <a:t>、素养目标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培养学生的编程思维能力</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培养学生探索的进取精神</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培养学生严谨细致的工作态度</a:t>
            </a:r>
          </a:p>
        </p:txBody>
      </p:sp>
    </p:spTree>
    <p:custDataLst>
      <p:tags r:id="rId1"/>
    </p:custDataLst>
    <p:extLst>
      <p:ext uri="{BB962C8B-B14F-4D97-AF65-F5344CB8AC3E}">
        <p14:creationId xmlns:p14="http://schemas.microsoft.com/office/powerpoint/2010/main" val="26701966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7400652"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smtClean="0">
                <a:solidFill>
                  <a:schemeClr val="bg2"/>
                </a:solidFill>
                <a:latin typeface="宋体" panose="02010600030101010101" pitchFamily="2" charset="-122"/>
                <a:ea typeface="宋体" panose="02010600030101010101" pitchFamily="2" charset="-122"/>
              </a:rPr>
              <a:t>6.1 </a:t>
            </a:r>
            <a:r>
              <a:rPr lang="en-US" altLang="zh-CN" sz="2800" b="1" dirty="0">
                <a:solidFill>
                  <a:schemeClr val="bg2"/>
                </a:solidFill>
                <a:latin typeface="宋体" panose="02010600030101010101" pitchFamily="2" charset="-122"/>
                <a:ea typeface="宋体" panose="02010600030101010101" pitchFamily="2" charset="-122"/>
              </a:rPr>
              <a:t>74LS164</a:t>
            </a:r>
            <a:r>
              <a:rPr lang="zh-CN" altLang="en-US" sz="2800" b="1" dirty="0">
                <a:solidFill>
                  <a:schemeClr val="bg2"/>
                </a:solidFill>
                <a:latin typeface="宋体" panose="02010600030101010101" pitchFamily="2" charset="-122"/>
                <a:ea typeface="宋体" panose="02010600030101010101" pitchFamily="2" charset="-122"/>
              </a:rPr>
              <a:t>串行输出控制流水灯</a:t>
            </a:r>
            <a:endParaRPr lang="zh-CN" altLang="en-US"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954107"/>
          </a:xfrm>
          <a:prstGeom prst="rect">
            <a:avLst/>
          </a:prstGeom>
        </p:spPr>
        <p:txBody>
          <a:bodyPr>
            <a:spAutoFit/>
          </a:bodyPr>
          <a:lstStyle/>
          <a:p>
            <a:pPr algn="just" defTabSz="266700">
              <a:spcBef>
                <a:spcPct val="0"/>
              </a:spcBef>
              <a:spcAft>
                <a:spcPct val="0"/>
              </a:spcAft>
            </a:pPr>
            <a:r>
              <a:rPr sz="2800" b="1" dirty="0" err="1" smtClean="0">
                <a:solidFill>
                  <a:schemeClr val="bg2"/>
                </a:solidFill>
                <a:latin typeface="宋体" panose="02010600030101010101" pitchFamily="2" charset="-122"/>
                <a:ea typeface="宋体" panose="02010600030101010101" pitchFamily="2" charset="-122"/>
              </a:rPr>
              <a:t>设计一个</a:t>
            </a:r>
            <a:r>
              <a:rPr lang="zh-CN" altLang="en-US" sz="2800" b="1" dirty="0">
                <a:solidFill>
                  <a:schemeClr val="bg2"/>
                </a:solidFill>
                <a:latin typeface="宋体" panose="02010600030101010101" pitchFamily="2" charset="-122"/>
                <a:ea typeface="宋体" panose="02010600030101010101" pitchFamily="2" charset="-122"/>
              </a:rPr>
              <a:t>从</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串行口输出控制流水</a:t>
            </a:r>
            <a:r>
              <a:rPr lang="zh-CN" altLang="en-US" sz="2800" b="1" dirty="0" smtClean="0">
                <a:solidFill>
                  <a:schemeClr val="bg2"/>
                </a:solidFill>
                <a:latin typeface="宋体" panose="02010600030101010101" pitchFamily="2" charset="-122"/>
                <a:ea typeface="宋体" panose="02010600030101010101" pitchFamily="2" charset="-122"/>
              </a:rPr>
              <a:t>灯的</a:t>
            </a:r>
            <a:r>
              <a:rPr sz="2800" b="1" dirty="0" err="1" smtClean="0">
                <a:solidFill>
                  <a:schemeClr val="bg2"/>
                </a:solidFill>
                <a:latin typeface="宋体" panose="02010600030101010101" pitchFamily="2" charset="-122"/>
                <a:ea typeface="宋体" panose="02010600030101010101" pitchFamily="2" charset="-122"/>
              </a:rPr>
              <a:t>电路</a:t>
            </a:r>
            <a:r>
              <a:rPr sz="2800" b="1" dirty="0" smtClean="0">
                <a:solidFill>
                  <a:schemeClr val="bg2"/>
                </a:solidFill>
                <a:latin typeface="宋体" panose="02010600030101010101" pitchFamily="2" charset="-122"/>
                <a:ea typeface="宋体" panose="02010600030101010101" pitchFamily="2" charset="-122"/>
              </a:rPr>
              <a:t>。</a:t>
            </a:r>
            <a:endParaRPr sz="2800" b="1" dirty="0">
              <a:solidFill>
                <a:schemeClr val="bg2"/>
              </a:solidFill>
              <a:latin typeface="宋体" panose="02010600030101010101" pitchFamily="2" charset="-122"/>
              <a:ea typeface="宋体" panose="02010600030101010101" pitchFamily="2" charset="-122"/>
            </a:endParaRPr>
          </a:p>
        </p:txBody>
      </p:sp>
      <p:pic>
        <p:nvPicPr>
          <p:cNvPr id="1026"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5567" y="2057091"/>
            <a:ext cx="6749033" cy="366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1" y="507683"/>
            <a:ext cx="5934459"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sym typeface="+mn-ea"/>
              </a:rPr>
              <a:t>知识</a:t>
            </a:r>
            <a:r>
              <a:rPr lang="en-US" sz="2800" b="1" dirty="0" smtClean="0">
                <a:solidFill>
                  <a:schemeClr val="bg2"/>
                </a:solidFill>
                <a:latin typeface="宋体" panose="02010600030101010101" pitchFamily="2" charset="-122"/>
                <a:ea typeface="宋体" panose="02010600030101010101" pitchFamily="2" charset="-122"/>
                <a:sym typeface="+mn-ea"/>
              </a:rPr>
              <a:t>6</a:t>
            </a:r>
            <a:r>
              <a:rPr sz="2800" b="1" dirty="0" smtClean="0">
                <a:solidFill>
                  <a:schemeClr val="bg2"/>
                </a:solidFill>
                <a:latin typeface="宋体" panose="02010600030101010101" pitchFamily="2" charset="-122"/>
                <a:ea typeface="宋体" panose="02010600030101010101" pitchFamily="2" charset="-122"/>
                <a:sym typeface="+mn-ea"/>
              </a:rPr>
              <a:t>.</a:t>
            </a:r>
            <a:r>
              <a:rPr lang="en-US" sz="2800" b="1" dirty="0" smtClean="0">
                <a:solidFill>
                  <a:schemeClr val="bg2"/>
                </a:solidFill>
                <a:latin typeface="宋体" panose="02010600030101010101" pitchFamily="2" charset="-122"/>
                <a:ea typeface="宋体" panose="02010600030101010101" pitchFamily="2" charset="-122"/>
                <a:sym typeface="+mn-ea"/>
              </a:rPr>
              <a:t>5</a:t>
            </a:r>
            <a:r>
              <a:rPr sz="2800" b="1" dirty="0" smtClean="0">
                <a:solidFill>
                  <a:schemeClr val="bg2"/>
                </a:solidFill>
                <a:latin typeface="宋体" panose="02010600030101010101" pitchFamily="2" charset="-122"/>
                <a:ea typeface="宋体" panose="02010600030101010101" pitchFamily="2" charset="-122"/>
                <a:sym typeface="+mn-ea"/>
              </a:rPr>
              <a:t>.1</a:t>
            </a:r>
            <a:r>
              <a:rPr lang="en-US" sz="2800" b="1" dirty="0" smtClean="0">
                <a:solidFill>
                  <a:schemeClr val="bg2"/>
                </a:solidFill>
                <a:latin typeface="宋体" panose="02010600030101010101" pitchFamily="2" charset="-122"/>
                <a:ea typeface="宋体" panose="02010600030101010101" pitchFamily="2" charset="-122"/>
                <a:sym typeface="+mn-ea"/>
              </a:rPr>
              <a:t> </a:t>
            </a:r>
            <a:r>
              <a:rPr lang="zh-CN" altLang="en-US" sz="2800" b="1" dirty="0">
                <a:solidFill>
                  <a:schemeClr val="bg2"/>
                </a:solidFill>
                <a:latin typeface="宋体" panose="02010600030101010101" pitchFamily="2" charset="-122"/>
                <a:ea typeface="宋体" panose="02010600030101010101" pitchFamily="2" charset="-122"/>
                <a:sym typeface="+mn-ea"/>
              </a:rPr>
              <a:t>串行口编程要点</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144635"/>
            <a:ext cx="11313839" cy="5632311"/>
          </a:xfrm>
          <a:prstGeom prst="rect">
            <a:avLst/>
          </a:prstGeom>
        </p:spPr>
        <p:txBody>
          <a:bodyPr wrap="square">
            <a:spAutoFit/>
          </a:bodyPr>
          <a:lstStyle/>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一、发送条件</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	波特率发生器工作。</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	发送缓冲区非空（</a:t>
            </a:r>
            <a:r>
              <a:rPr lang="en-US" altLang="zh-CN" sz="2400" b="1" dirty="0">
                <a:solidFill>
                  <a:schemeClr val="bg2"/>
                </a:solidFill>
                <a:latin typeface="宋体" panose="02010600030101010101" pitchFamily="2" charset="-122"/>
                <a:ea typeface="宋体" panose="02010600030101010101" pitchFamily="2" charset="-122"/>
              </a:rPr>
              <a:t>TI=1</a:t>
            </a:r>
            <a:r>
              <a:rPr lang="zh-CN" altLang="en-US" sz="2400" b="1" dirty="0">
                <a:solidFill>
                  <a:schemeClr val="bg2"/>
                </a:solidFill>
                <a:latin typeface="宋体" panose="02010600030101010101" pitchFamily="2" charset="-122"/>
                <a:ea typeface="宋体" panose="02010600030101010101" pitchFamily="2" charset="-122"/>
              </a:rPr>
              <a:t>）。</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二、接收条件：</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	波特率发生器工作。</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	接收缓冲区空（</a:t>
            </a:r>
            <a:r>
              <a:rPr lang="en-US" altLang="zh-CN" sz="2400" b="1" dirty="0">
                <a:solidFill>
                  <a:schemeClr val="bg2"/>
                </a:solidFill>
                <a:latin typeface="宋体" panose="02010600030101010101" pitchFamily="2" charset="-122"/>
                <a:ea typeface="宋体" panose="02010600030101010101" pitchFamily="2" charset="-122"/>
              </a:rPr>
              <a:t>RI=0</a:t>
            </a:r>
            <a:r>
              <a:rPr lang="zh-CN" altLang="en-US" sz="2400" b="1" dirty="0">
                <a:solidFill>
                  <a:schemeClr val="bg2"/>
                </a:solidFill>
                <a:latin typeface="宋体" panose="02010600030101010101" pitchFamily="2" charset="-122"/>
                <a:ea typeface="宋体" panose="02010600030101010101" pitchFamily="2" charset="-122"/>
              </a:rPr>
              <a:t>）。</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	允许接收（</a:t>
            </a:r>
            <a:r>
              <a:rPr lang="en-US" altLang="zh-CN" sz="2400" b="1" dirty="0">
                <a:solidFill>
                  <a:schemeClr val="bg2"/>
                </a:solidFill>
                <a:latin typeface="宋体" panose="02010600030101010101" pitchFamily="2" charset="-122"/>
                <a:ea typeface="宋体" panose="02010600030101010101" pitchFamily="2" charset="-122"/>
              </a:rPr>
              <a:t>REN=1</a:t>
            </a:r>
            <a:r>
              <a:rPr lang="zh-CN" altLang="en-US" sz="2400" b="1" dirty="0">
                <a:solidFill>
                  <a:schemeClr val="bg2"/>
                </a:solidFill>
                <a:latin typeface="宋体" panose="02010600030101010101" pitchFamily="2" charset="-122"/>
                <a:ea typeface="宋体" panose="02010600030101010101" pitchFamily="2" charset="-122"/>
              </a:rPr>
              <a:t>）。</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三、编程步骤</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1</a:t>
            </a:r>
            <a:r>
              <a:rPr lang="zh-CN" altLang="en-US" sz="2400" b="1" dirty="0">
                <a:solidFill>
                  <a:schemeClr val="bg2"/>
                </a:solidFill>
                <a:latin typeface="宋体" panose="02010600030101010101" pitchFamily="2" charset="-122"/>
                <a:ea typeface="宋体" panose="02010600030101010101" pitchFamily="2" charset="-122"/>
              </a:rPr>
              <a:t>．确定</a:t>
            </a:r>
            <a:r>
              <a:rPr lang="en-US" altLang="zh-CN" sz="2400" b="1" dirty="0">
                <a:solidFill>
                  <a:schemeClr val="bg2"/>
                </a:solidFill>
                <a:latin typeface="宋体" panose="02010600030101010101" pitchFamily="2" charset="-122"/>
                <a:ea typeface="宋体" panose="02010600030101010101" pitchFamily="2" charset="-122"/>
              </a:rPr>
              <a:t>T1</a:t>
            </a:r>
            <a:r>
              <a:rPr lang="zh-CN" altLang="en-US" sz="2400" b="1" dirty="0">
                <a:solidFill>
                  <a:schemeClr val="bg2"/>
                </a:solidFill>
                <a:latin typeface="宋体" panose="02010600030101010101" pitchFamily="2" charset="-122"/>
                <a:ea typeface="宋体" panose="02010600030101010101" pitchFamily="2" charset="-122"/>
              </a:rPr>
              <a:t>的工作方式（设置</a:t>
            </a:r>
            <a:r>
              <a:rPr lang="en-US" altLang="zh-CN" sz="2400" b="1" dirty="0">
                <a:solidFill>
                  <a:schemeClr val="bg2"/>
                </a:solidFill>
                <a:latin typeface="宋体" panose="02010600030101010101" pitchFamily="2" charset="-122"/>
                <a:ea typeface="宋体" panose="02010600030101010101" pitchFamily="2" charset="-122"/>
              </a:rPr>
              <a:t>TMOD</a:t>
            </a:r>
            <a:r>
              <a:rPr lang="zh-CN" altLang="en-US" sz="2400" b="1" dirty="0">
                <a:solidFill>
                  <a:schemeClr val="bg2"/>
                </a:solidFill>
                <a:latin typeface="宋体" panose="02010600030101010101" pitchFamily="2" charset="-122"/>
                <a:ea typeface="宋体" panose="02010600030101010101" pitchFamily="2" charset="-122"/>
              </a:rPr>
              <a:t>寄存器）。</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2</a:t>
            </a:r>
            <a:r>
              <a:rPr lang="zh-CN" altLang="en-US" sz="2400" b="1" dirty="0">
                <a:solidFill>
                  <a:schemeClr val="bg2"/>
                </a:solidFill>
                <a:latin typeface="宋体" panose="02010600030101010101" pitchFamily="2" charset="-122"/>
                <a:ea typeface="宋体" panose="02010600030101010101" pitchFamily="2" charset="-122"/>
              </a:rPr>
              <a:t>．计算</a:t>
            </a:r>
            <a:r>
              <a:rPr lang="en-US" altLang="zh-CN" sz="2400" b="1" dirty="0">
                <a:solidFill>
                  <a:schemeClr val="bg2"/>
                </a:solidFill>
                <a:latin typeface="宋体" panose="02010600030101010101" pitchFamily="2" charset="-122"/>
                <a:ea typeface="宋体" panose="02010600030101010101" pitchFamily="2" charset="-122"/>
              </a:rPr>
              <a:t>T1</a:t>
            </a:r>
            <a:r>
              <a:rPr lang="zh-CN" altLang="en-US" sz="2400" b="1" dirty="0">
                <a:solidFill>
                  <a:schemeClr val="bg2"/>
                </a:solidFill>
                <a:latin typeface="宋体" panose="02010600030101010101" pitchFamily="2" charset="-122"/>
                <a:ea typeface="宋体" panose="02010600030101010101" pitchFamily="2" charset="-122"/>
              </a:rPr>
              <a:t>的初值，装载</a:t>
            </a:r>
            <a:r>
              <a:rPr lang="en-US" altLang="zh-CN" sz="2400" b="1" dirty="0">
                <a:solidFill>
                  <a:schemeClr val="bg2"/>
                </a:solidFill>
                <a:latin typeface="宋体" panose="02010600030101010101" pitchFamily="2" charset="-122"/>
                <a:ea typeface="宋体" panose="02010600030101010101" pitchFamily="2" charset="-122"/>
              </a:rPr>
              <a:t>TH1</a:t>
            </a:r>
            <a:r>
              <a:rPr lang="zh-CN" altLang="en-US" sz="2400" b="1" dirty="0">
                <a:solidFill>
                  <a:schemeClr val="bg2"/>
                </a:solidFill>
                <a:latin typeface="宋体" panose="02010600030101010101" pitchFamily="2" charset="-122"/>
                <a:ea typeface="宋体" panose="02010600030101010101" pitchFamily="2" charset="-122"/>
              </a:rPr>
              <a:t>、</a:t>
            </a:r>
            <a:r>
              <a:rPr lang="en-US" altLang="zh-CN" sz="2400" b="1" dirty="0">
                <a:solidFill>
                  <a:schemeClr val="bg2"/>
                </a:solidFill>
                <a:latin typeface="宋体" panose="02010600030101010101" pitchFamily="2" charset="-122"/>
                <a:ea typeface="宋体" panose="02010600030101010101" pitchFamily="2" charset="-122"/>
              </a:rPr>
              <a:t>TL1</a:t>
            </a:r>
            <a:r>
              <a:rPr lang="zh-CN" altLang="en-US" sz="2400" b="1" dirty="0">
                <a:solidFill>
                  <a:schemeClr val="bg2"/>
                </a:solidFill>
                <a:latin typeface="宋体" panose="02010600030101010101" pitchFamily="2" charset="-122"/>
                <a:ea typeface="宋体" panose="02010600030101010101" pitchFamily="2" charset="-122"/>
              </a:rPr>
              <a:t>。</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3</a:t>
            </a:r>
            <a:r>
              <a:rPr lang="zh-CN" altLang="en-US" sz="2400" b="1" dirty="0">
                <a:solidFill>
                  <a:schemeClr val="bg2"/>
                </a:solidFill>
                <a:latin typeface="宋体" panose="02010600030101010101" pitchFamily="2" charset="-122"/>
                <a:ea typeface="宋体" panose="02010600030101010101" pitchFamily="2" charset="-122"/>
              </a:rPr>
              <a:t>．启动</a:t>
            </a:r>
            <a:r>
              <a:rPr lang="en-US" altLang="zh-CN" sz="2400" b="1" dirty="0">
                <a:solidFill>
                  <a:schemeClr val="bg2"/>
                </a:solidFill>
                <a:latin typeface="宋体" panose="02010600030101010101" pitchFamily="2" charset="-122"/>
                <a:ea typeface="宋体" panose="02010600030101010101" pitchFamily="2" charset="-122"/>
              </a:rPr>
              <a:t>T1</a:t>
            </a:r>
            <a:r>
              <a:rPr lang="zh-CN" altLang="en-US" sz="2400" b="1" dirty="0">
                <a:solidFill>
                  <a:schemeClr val="bg2"/>
                </a:solidFill>
                <a:latin typeface="宋体" panose="02010600030101010101" pitchFamily="2" charset="-122"/>
                <a:ea typeface="宋体" panose="02010600030101010101" pitchFamily="2" charset="-122"/>
              </a:rPr>
              <a:t>（令</a:t>
            </a:r>
            <a:r>
              <a:rPr lang="en-US" altLang="zh-CN" sz="2400" b="1" dirty="0">
                <a:solidFill>
                  <a:schemeClr val="bg2"/>
                </a:solidFill>
                <a:latin typeface="宋体" panose="02010600030101010101" pitchFamily="2" charset="-122"/>
                <a:ea typeface="宋体" panose="02010600030101010101" pitchFamily="2" charset="-122"/>
              </a:rPr>
              <a:t>TR1</a:t>
            </a:r>
            <a:r>
              <a:rPr lang="zh-CN" altLang="en-US" sz="2400" b="1" dirty="0">
                <a:solidFill>
                  <a:schemeClr val="bg2"/>
                </a:solidFill>
                <a:latin typeface="宋体" panose="02010600030101010101" pitchFamily="2" charset="-122"/>
                <a:ea typeface="宋体" panose="02010600030101010101" pitchFamily="2" charset="-122"/>
              </a:rPr>
              <a:t>置位）。</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4</a:t>
            </a:r>
            <a:r>
              <a:rPr lang="zh-CN" altLang="en-US" sz="2400" b="1" dirty="0">
                <a:solidFill>
                  <a:schemeClr val="bg2"/>
                </a:solidFill>
                <a:latin typeface="宋体" panose="02010600030101010101" pitchFamily="2" charset="-122"/>
                <a:ea typeface="宋体" panose="02010600030101010101" pitchFamily="2" charset="-122"/>
              </a:rPr>
              <a:t>．确定串行口工作方式（设置</a:t>
            </a:r>
            <a:r>
              <a:rPr lang="en-US" altLang="zh-CN" sz="2400" b="1" dirty="0">
                <a:solidFill>
                  <a:schemeClr val="bg2"/>
                </a:solidFill>
                <a:latin typeface="宋体" panose="02010600030101010101" pitchFamily="2" charset="-122"/>
                <a:ea typeface="宋体" panose="02010600030101010101" pitchFamily="2" charset="-122"/>
              </a:rPr>
              <a:t>SCON</a:t>
            </a:r>
            <a:r>
              <a:rPr lang="zh-CN" altLang="en-US" sz="2400" b="1" dirty="0">
                <a:solidFill>
                  <a:schemeClr val="bg2"/>
                </a:solidFill>
                <a:latin typeface="宋体" panose="02010600030101010101" pitchFamily="2" charset="-122"/>
                <a:ea typeface="宋体" panose="02010600030101010101" pitchFamily="2" charset="-122"/>
              </a:rPr>
              <a:t>寄存器）。</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5</a:t>
            </a:r>
            <a:r>
              <a:rPr lang="zh-CN" altLang="en-US" sz="2400" b="1" dirty="0">
                <a:solidFill>
                  <a:schemeClr val="bg2"/>
                </a:solidFill>
                <a:latin typeface="宋体" panose="02010600030101010101" pitchFamily="2" charset="-122"/>
                <a:ea typeface="宋体" panose="02010600030101010101" pitchFamily="2" charset="-122"/>
              </a:rPr>
              <a:t>、串行口工作在中断方式时，要进行中断设置（设置</a:t>
            </a:r>
            <a:r>
              <a:rPr lang="en-US" altLang="zh-CN" sz="2400" b="1" dirty="0">
                <a:solidFill>
                  <a:schemeClr val="bg2"/>
                </a:solidFill>
                <a:latin typeface="宋体" panose="02010600030101010101" pitchFamily="2" charset="-122"/>
                <a:ea typeface="宋体" panose="02010600030101010101" pitchFamily="2" charset="-122"/>
              </a:rPr>
              <a:t>IE</a:t>
            </a:r>
            <a:r>
              <a:rPr lang="zh-CN" altLang="en-US" sz="2400" b="1" dirty="0">
                <a:solidFill>
                  <a:schemeClr val="bg2"/>
                </a:solidFill>
                <a:latin typeface="宋体" panose="02010600030101010101" pitchFamily="2" charset="-122"/>
                <a:ea typeface="宋体" panose="02010600030101010101" pitchFamily="2" charset="-122"/>
              </a:rPr>
              <a:t>、</a:t>
            </a:r>
            <a:r>
              <a:rPr lang="en-US" altLang="zh-CN" sz="2400" b="1" dirty="0">
                <a:solidFill>
                  <a:schemeClr val="bg2"/>
                </a:solidFill>
                <a:latin typeface="宋体" panose="02010600030101010101" pitchFamily="2" charset="-122"/>
                <a:ea typeface="宋体" panose="02010600030101010101" pitchFamily="2" charset="-122"/>
              </a:rPr>
              <a:t>IP</a:t>
            </a:r>
            <a:r>
              <a:rPr lang="zh-CN" altLang="en-US" sz="2400" b="1" dirty="0">
                <a:solidFill>
                  <a:schemeClr val="bg2"/>
                </a:solidFill>
                <a:latin typeface="宋体" panose="02010600030101010101" pitchFamily="2" charset="-122"/>
                <a:ea typeface="宋体" panose="02010600030101010101" pitchFamily="2" charset="-122"/>
              </a:rPr>
              <a:t>寄存器）。</a:t>
            </a:r>
          </a:p>
          <a:p>
            <a:pPr algn="just" defTabSz="266700">
              <a:spcBef>
                <a:spcPct val="0"/>
              </a:spcBef>
              <a:spcAft>
                <a:spcPct val="0"/>
              </a:spcAft>
            </a:pPr>
            <a:r>
              <a:rPr lang="en-US" altLang="zh-CN" sz="2400" b="1" dirty="0">
                <a:solidFill>
                  <a:schemeClr val="bg2"/>
                </a:solidFill>
                <a:latin typeface="宋体" panose="02010600030101010101" pitchFamily="2" charset="-122"/>
                <a:ea typeface="宋体" panose="02010600030101010101" pitchFamily="2" charset="-122"/>
              </a:rPr>
              <a:t>6</a:t>
            </a:r>
            <a:r>
              <a:rPr lang="zh-CN" altLang="en-US" sz="2400" b="1" dirty="0">
                <a:solidFill>
                  <a:schemeClr val="bg2"/>
                </a:solidFill>
                <a:latin typeface="宋体" panose="02010600030101010101" pitchFamily="2" charset="-122"/>
                <a:ea typeface="宋体" panose="02010600030101010101" pitchFamily="2" charset="-122"/>
              </a:rPr>
              <a:t>．利用循环结构，循环检测和清除</a:t>
            </a:r>
            <a:r>
              <a:rPr lang="en-US" altLang="zh-CN" sz="2400" b="1" dirty="0">
                <a:solidFill>
                  <a:schemeClr val="bg2"/>
                </a:solidFill>
                <a:latin typeface="宋体" panose="02010600030101010101" pitchFamily="2" charset="-122"/>
                <a:ea typeface="宋体" panose="02010600030101010101" pitchFamily="2" charset="-122"/>
              </a:rPr>
              <a:t>TI</a:t>
            </a:r>
            <a:r>
              <a:rPr lang="zh-CN" altLang="en-US" sz="2400" b="1" dirty="0">
                <a:solidFill>
                  <a:schemeClr val="bg2"/>
                </a:solidFill>
                <a:latin typeface="宋体" panose="02010600030101010101" pitchFamily="2" charset="-122"/>
                <a:ea typeface="宋体" panose="02010600030101010101" pitchFamily="2" charset="-122"/>
              </a:rPr>
              <a:t>、</a:t>
            </a:r>
            <a:r>
              <a:rPr lang="en-US" altLang="zh-CN" sz="2400" b="1" dirty="0">
                <a:solidFill>
                  <a:schemeClr val="bg2"/>
                </a:solidFill>
                <a:latin typeface="宋体" panose="02010600030101010101" pitchFamily="2" charset="-122"/>
                <a:ea typeface="宋体" panose="02010600030101010101" pitchFamily="2" charset="-122"/>
              </a:rPr>
              <a:t>RI</a:t>
            </a:r>
            <a:r>
              <a:rPr lang="zh-CN" altLang="en-US" sz="2400" b="1" dirty="0">
                <a:solidFill>
                  <a:schemeClr val="bg2"/>
                </a:solidFill>
                <a:latin typeface="宋体" panose="02010600030101010101" pitchFamily="2" charset="-122"/>
                <a:ea typeface="宋体" panose="02010600030101010101" pitchFamily="2" charset="-122"/>
              </a:rPr>
              <a:t>标志，进行数据发送或接收，也可利用中断方式以后台方式进行数据收发。</a:t>
            </a:r>
          </a:p>
        </p:txBody>
      </p:sp>
    </p:spTree>
    <p:custDataLst>
      <p:tags r:id="rId1"/>
    </p:custDataLst>
    <p:extLst>
      <p:ext uri="{BB962C8B-B14F-4D97-AF65-F5344CB8AC3E}">
        <p14:creationId xmlns:p14="http://schemas.microsoft.com/office/powerpoint/2010/main" val="24307577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sp>
        <p:nvSpPr>
          <p:cNvPr id="6" name="文本框 5"/>
          <p:cNvSpPr txBox="1"/>
          <p:nvPr/>
        </p:nvSpPr>
        <p:spPr>
          <a:xfrm>
            <a:off x="384175" y="1176167"/>
            <a:ext cx="10429875" cy="1938992"/>
          </a:xfrm>
          <a:prstGeom prst="rect">
            <a:avLst/>
          </a:prstGeom>
        </p:spPr>
        <p:txBody>
          <a:bodyPr wrap="square">
            <a:spAutoFit/>
          </a:bodyPr>
          <a:lstStyle/>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将实验板的串口与计算机连接好，打开计算机上的</a:t>
            </a:r>
            <a:r>
              <a:rPr lang="en-US" altLang="zh-CN" sz="2400" b="1" dirty="0" err="1">
                <a:solidFill>
                  <a:schemeClr val="bg2"/>
                </a:solidFill>
                <a:latin typeface="宋体" panose="02010600030101010101" pitchFamily="2" charset="-122"/>
                <a:ea typeface="宋体" panose="02010600030101010101" pitchFamily="2" charset="-122"/>
              </a:rPr>
              <a:t>SComAssistant</a:t>
            </a:r>
            <a:r>
              <a:rPr lang="zh-CN" altLang="en-US" sz="2400" b="1" dirty="0">
                <a:solidFill>
                  <a:schemeClr val="bg2"/>
                </a:solidFill>
                <a:latin typeface="宋体" panose="02010600030101010101" pitchFamily="2" charset="-122"/>
                <a:ea typeface="宋体" panose="02010600030101010101" pitchFamily="2" charset="-122"/>
              </a:rPr>
              <a:t>串口调试助手。将计算机键盘输入的</a:t>
            </a:r>
            <a:r>
              <a:rPr lang="en-US" altLang="zh-CN" sz="2400" b="1" dirty="0">
                <a:solidFill>
                  <a:schemeClr val="bg2"/>
                </a:solidFill>
                <a:latin typeface="宋体" panose="02010600030101010101" pitchFamily="2" charset="-122"/>
                <a:ea typeface="宋体" panose="02010600030101010101" pitchFamily="2" charset="-122"/>
              </a:rPr>
              <a:t>1</a:t>
            </a:r>
            <a:r>
              <a:rPr lang="zh-CN" altLang="en-US" sz="2400" b="1" dirty="0">
                <a:solidFill>
                  <a:schemeClr val="bg2"/>
                </a:solidFill>
                <a:latin typeface="宋体" panose="02010600030101010101" pitchFamily="2" charset="-122"/>
                <a:ea typeface="宋体" panose="02010600030101010101" pitchFamily="2" charset="-122"/>
              </a:rPr>
              <a:t>个字符发送给</a:t>
            </a:r>
            <a:r>
              <a:rPr lang="en-US" altLang="zh-CN" sz="2400" b="1" dirty="0">
                <a:solidFill>
                  <a:schemeClr val="bg2"/>
                </a:solidFill>
                <a:latin typeface="宋体" panose="02010600030101010101" pitchFamily="2" charset="-122"/>
                <a:ea typeface="宋体" panose="02010600030101010101" pitchFamily="2" charset="-122"/>
              </a:rPr>
              <a:t>51</a:t>
            </a:r>
            <a:r>
              <a:rPr lang="zh-CN" altLang="en-US" sz="2400" b="1" dirty="0">
                <a:solidFill>
                  <a:schemeClr val="bg2"/>
                </a:solidFill>
                <a:latin typeface="宋体" panose="02010600030101010101" pitchFamily="2" charset="-122"/>
                <a:ea typeface="宋体" panose="02010600030101010101" pitchFamily="2" charset="-122"/>
              </a:rPr>
              <a:t>单片机，单片机接收到计算机发来的数据后，可以通过数码管显示出来，而且单片机机也可以将字符串发送给计算机，并在计算机屏幕上显示出来。</a:t>
            </a:r>
          </a:p>
          <a:p>
            <a:pPr algn="just" defTabSz="266700">
              <a:spcBef>
                <a:spcPct val="0"/>
              </a:spcBef>
              <a:spcAft>
                <a:spcPct val="0"/>
              </a:spcAft>
            </a:pPr>
            <a:r>
              <a:rPr lang="zh-CN" altLang="en-US" sz="2400" b="1" dirty="0">
                <a:solidFill>
                  <a:schemeClr val="bg2"/>
                </a:solidFill>
                <a:latin typeface="宋体" panose="02010600030101010101" pitchFamily="2" charset="-122"/>
                <a:ea typeface="宋体" panose="02010600030101010101" pitchFamily="2" charset="-122"/>
              </a:rPr>
              <a:t>通信协议为：波特率选为</a:t>
            </a:r>
            <a:r>
              <a:rPr lang="en-US" altLang="zh-CN" sz="2400" b="1" dirty="0">
                <a:solidFill>
                  <a:schemeClr val="bg2"/>
                </a:solidFill>
                <a:latin typeface="宋体" panose="02010600030101010101" pitchFamily="2" charset="-122"/>
                <a:ea typeface="宋体" panose="02010600030101010101" pitchFamily="2" charset="-122"/>
              </a:rPr>
              <a:t>19200b/s</a:t>
            </a:r>
            <a:r>
              <a:rPr lang="zh-CN" altLang="en-US" sz="2400" b="1" dirty="0">
                <a:solidFill>
                  <a:schemeClr val="bg2"/>
                </a:solidFill>
                <a:latin typeface="宋体" panose="02010600030101010101" pitchFamily="2" charset="-122"/>
                <a:ea typeface="宋体" panose="02010600030101010101" pitchFamily="2" charset="-122"/>
              </a:rPr>
              <a:t>；无奇偶校验位；</a:t>
            </a:r>
            <a:r>
              <a:rPr lang="en-US" altLang="zh-CN" sz="2400" b="1" dirty="0">
                <a:solidFill>
                  <a:schemeClr val="bg2"/>
                </a:solidFill>
                <a:latin typeface="宋体" panose="02010600030101010101" pitchFamily="2" charset="-122"/>
                <a:ea typeface="宋体" panose="02010600030101010101" pitchFamily="2" charset="-122"/>
              </a:rPr>
              <a:t>8</a:t>
            </a:r>
            <a:r>
              <a:rPr lang="zh-CN" altLang="en-US" sz="2400" b="1" dirty="0">
                <a:solidFill>
                  <a:schemeClr val="bg2"/>
                </a:solidFill>
                <a:latin typeface="宋体" panose="02010600030101010101" pitchFamily="2" charset="-122"/>
                <a:ea typeface="宋体" panose="02010600030101010101" pitchFamily="2" charset="-122"/>
              </a:rPr>
              <a:t>位数据位；</a:t>
            </a:r>
            <a:r>
              <a:rPr lang="en-US" altLang="zh-CN" sz="2400" b="1" dirty="0">
                <a:solidFill>
                  <a:schemeClr val="bg2"/>
                </a:solidFill>
                <a:latin typeface="宋体" panose="02010600030101010101" pitchFamily="2" charset="-122"/>
                <a:ea typeface="宋体" panose="02010600030101010101" pitchFamily="2" charset="-122"/>
              </a:rPr>
              <a:t>1</a:t>
            </a:r>
            <a:r>
              <a:rPr lang="zh-CN" altLang="en-US" sz="2400" b="1" dirty="0">
                <a:solidFill>
                  <a:schemeClr val="bg2"/>
                </a:solidFill>
                <a:latin typeface="宋体" panose="02010600030101010101" pitchFamily="2" charset="-122"/>
                <a:ea typeface="宋体" panose="02010600030101010101" pitchFamily="2" charset="-122"/>
              </a:rPr>
              <a:t>位停止位。</a:t>
            </a:r>
          </a:p>
        </p:txBody>
      </p:sp>
      <p:pic>
        <p:nvPicPr>
          <p:cNvPr id="15361"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1087" y="3231930"/>
            <a:ext cx="7330451" cy="3467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81072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8441" y="793561"/>
            <a:ext cx="8245859" cy="505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6087060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p:custDataLst>
              <p:tags r:id="rId2"/>
            </p:custDataLst>
          </p:nvPr>
        </p:nvPicPr>
        <p:blipFill>
          <a:blip r:embed="rId5" cstate="print">
            <a:alphaModFix amt="80000"/>
            <a:extLst>
              <a:ext uri="{28A0092B-C50C-407E-A947-70E740481C1C}">
                <a14:useLocalDpi xmlns:a14="http://schemas.microsoft.com/office/drawing/2010/main" val="0"/>
              </a:ext>
            </a:extLst>
          </a:blip>
          <a:stretch>
            <a:fillRect/>
          </a:stretch>
        </p:blipFill>
        <p:spPr>
          <a:xfrm>
            <a:off x="4310380" y="3106420"/>
            <a:ext cx="7618730" cy="1701165"/>
          </a:xfrm>
          <a:prstGeom prst="rect">
            <a:avLst/>
          </a:prstGeom>
        </p:spPr>
      </p:pic>
      <p:sp>
        <p:nvSpPr>
          <p:cNvPr id="5" name="文本框 4"/>
          <p:cNvSpPr txBox="1"/>
          <p:nvPr/>
        </p:nvSpPr>
        <p:spPr bwMode="auto">
          <a:xfrm>
            <a:off x="966153" y="2294573"/>
            <a:ext cx="10260330" cy="118491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rtlCol="0" anchor="ctr" anchorCtr="0">
            <a:spAutoFit/>
          </a:bodyPr>
          <a:lstStyle/>
          <a:p>
            <a:pPr lvl="0" algn="ctr" defTabSz="685800">
              <a:spcAft>
                <a:spcPts val="0"/>
              </a:spcAft>
              <a:buClrTx/>
              <a:buSzTx/>
              <a:buFontTx/>
            </a:pP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初心在方寸</a:t>
            </a:r>
            <a:r>
              <a:rPr lang="en-US" altLang="zh-CN"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 </a:t>
            </a: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咫尺在匠心</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507683"/>
            <a:ext cx="7495245"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smtClean="0">
                <a:solidFill>
                  <a:schemeClr val="bg2"/>
                </a:solidFill>
                <a:latin typeface="宋体" panose="02010600030101010101" pitchFamily="2" charset="-122"/>
                <a:ea typeface="宋体" panose="02010600030101010101" pitchFamily="2" charset="-122"/>
              </a:rPr>
              <a:t>6.1 </a:t>
            </a:r>
            <a:r>
              <a:rPr lang="en-US" altLang="zh-CN" sz="2800" b="1" dirty="0">
                <a:solidFill>
                  <a:schemeClr val="bg2"/>
                </a:solidFill>
                <a:latin typeface="宋体" panose="02010600030101010101" pitchFamily="2" charset="-122"/>
                <a:ea typeface="宋体" panose="02010600030101010101" pitchFamily="2" charset="-122"/>
              </a:rPr>
              <a:t>74LS164</a:t>
            </a:r>
            <a:r>
              <a:rPr lang="zh-CN" altLang="en-US" sz="2800" b="1" dirty="0">
                <a:solidFill>
                  <a:schemeClr val="bg2"/>
                </a:solidFill>
                <a:latin typeface="宋体" panose="02010600030101010101" pitchFamily="2" charset="-122"/>
                <a:ea typeface="宋体" panose="02010600030101010101" pitchFamily="2" charset="-122"/>
              </a:rPr>
              <a:t>串行输出控制流水灯</a:t>
            </a:r>
            <a:endParaRPr lang="zh-CN" altLang="en-US"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128869"/>
            <a:ext cx="10429875" cy="5693866"/>
          </a:xfrm>
          <a:prstGeom prst="rect">
            <a:avLst/>
          </a:prstGeom>
        </p:spPr>
        <p:txBody>
          <a:bodyPr wrap="square">
            <a:spAutoFit/>
          </a:bodyPr>
          <a:lstStyle/>
          <a:p>
            <a:pPr marL="0" indent="0" algn="just" defTabSz="266700">
              <a:spcBef>
                <a:spcPct val="0"/>
              </a:spcBef>
              <a:spcAft>
                <a:spcPct val="0"/>
              </a:spcAft>
            </a:pPr>
            <a:r>
              <a:rPr sz="2800" b="1" dirty="0" err="1">
                <a:solidFill>
                  <a:schemeClr val="bg2"/>
                </a:solidFill>
                <a:latin typeface="宋体" panose="02010600030101010101" pitchFamily="2" charset="-122"/>
                <a:ea typeface="宋体" panose="02010600030101010101" pitchFamily="2" charset="-122"/>
              </a:rPr>
              <a:t>任务目标</a:t>
            </a:r>
            <a:endParaRPr sz="2800" b="1" dirty="0">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dirty="0">
                <a:solidFill>
                  <a:schemeClr val="bg2"/>
                </a:solidFill>
                <a:latin typeface="宋体" panose="02010600030101010101" pitchFamily="2" charset="-122"/>
                <a:ea typeface="宋体" panose="02010600030101010101" pitchFamily="2" charset="-122"/>
              </a:rPr>
              <a:t>1、知识目标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理解串行通信与并行通信两种通信方式的异同</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掌握串行通信的重要指标：字符帧、波特率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初步了解</a:t>
            </a:r>
            <a:r>
              <a:rPr lang="en-US" altLang="zh-CN" sz="2800" b="1" dirty="0">
                <a:solidFill>
                  <a:schemeClr val="bg2"/>
                </a:solidFill>
                <a:latin typeface="宋体" panose="02010600030101010101" pitchFamily="2" charset="-122"/>
                <a:ea typeface="宋体" panose="02010600030101010101" pitchFamily="2" charset="-122"/>
              </a:rPr>
              <a:t>MCS-51</a:t>
            </a:r>
            <a:r>
              <a:rPr lang="zh-CN" altLang="en-US" sz="2800" b="1" dirty="0">
                <a:solidFill>
                  <a:schemeClr val="bg2"/>
                </a:solidFill>
                <a:latin typeface="宋体" panose="02010600030101010101" pitchFamily="2" charset="-122"/>
                <a:ea typeface="宋体" panose="02010600030101010101" pitchFamily="2" charset="-122"/>
              </a:rPr>
              <a:t>系列单片机串口的使用方法</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熟练掌握</a:t>
            </a:r>
            <a:r>
              <a:rPr lang="en-US" altLang="zh-CN" sz="2800" b="1" dirty="0">
                <a:solidFill>
                  <a:schemeClr val="bg2"/>
                </a:solidFill>
                <a:latin typeface="宋体" panose="02010600030101010101" pitchFamily="2" charset="-122"/>
                <a:ea typeface="宋体" panose="02010600030101010101" pitchFamily="2" charset="-122"/>
              </a:rPr>
              <a:t>C51</a:t>
            </a:r>
            <a:r>
              <a:rPr lang="zh-CN" altLang="en-US" sz="2800" b="1" dirty="0">
                <a:solidFill>
                  <a:schemeClr val="bg2"/>
                </a:solidFill>
                <a:latin typeface="宋体" panose="02010600030101010101" pitchFamily="2" charset="-122"/>
                <a:ea typeface="宋体" panose="02010600030101010101" pitchFamily="2" charset="-122"/>
              </a:rPr>
              <a:t>系列单片机串行通信系统的组成、功能</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2</a:t>
            </a:r>
            <a:r>
              <a:rPr sz="2800" b="1" dirty="0">
                <a:solidFill>
                  <a:schemeClr val="bg2"/>
                </a:solidFill>
                <a:latin typeface="宋体" panose="02010600030101010101" pitchFamily="2" charset="-122"/>
                <a:ea typeface="宋体" panose="02010600030101010101" pitchFamily="2" charset="-122"/>
              </a:rPr>
              <a:t>、技能目标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能利用单片机的串口编写程序进行远程控制</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能利用</a:t>
            </a:r>
            <a:r>
              <a:rPr lang="en-US" altLang="zh-CN" sz="2800" b="1" dirty="0">
                <a:solidFill>
                  <a:schemeClr val="bg2"/>
                </a:solidFill>
                <a:latin typeface="宋体" panose="02010600030101010101" pitchFamily="2" charset="-122"/>
                <a:ea typeface="宋体" panose="02010600030101010101" pitchFamily="2" charset="-122"/>
              </a:rPr>
              <a:t>74LS164</a:t>
            </a:r>
            <a:r>
              <a:rPr lang="zh-CN" altLang="en-US" sz="2800" b="1" dirty="0">
                <a:solidFill>
                  <a:schemeClr val="bg2"/>
                </a:solidFill>
                <a:latin typeface="宋体" panose="02010600030101010101" pitchFamily="2" charset="-122"/>
                <a:ea typeface="宋体" panose="02010600030101010101" pitchFamily="2" charset="-122"/>
              </a:rPr>
              <a:t>串行输出控制流水灯</a:t>
            </a:r>
          </a:p>
          <a:p>
            <a:pPr marL="0" indent="0"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3</a:t>
            </a:r>
            <a:r>
              <a:rPr sz="2800" b="1" dirty="0">
                <a:solidFill>
                  <a:schemeClr val="bg2"/>
                </a:solidFill>
                <a:latin typeface="宋体" panose="02010600030101010101" pitchFamily="2" charset="-122"/>
                <a:ea typeface="宋体" panose="02010600030101010101" pitchFamily="2" charset="-122"/>
              </a:rPr>
              <a:t>、素养目标</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培养学生的编程思维能力</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培养学生探索的进取精神</a:t>
            </a:r>
          </a:p>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培养学生严谨细致的工作态度</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知识</a:t>
            </a:r>
            <a:r>
              <a:rPr lang="en-US" sz="2800" b="1" dirty="0" smtClean="0">
                <a:solidFill>
                  <a:schemeClr val="bg2"/>
                </a:solidFill>
                <a:latin typeface="宋体" panose="02010600030101010101" pitchFamily="2" charset="-122"/>
                <a:ea typeface="宋体" panose="02010600030101010101" pitchFamily="2" charset="-122"/>
              </a:rPr>
              <a:t>6</a:t>
            </a:r>
            <a:r>
              <a:rPr sz="2800" b="1" dirty="0" smtClean="0">
                <a:solidFill>
                  <a:schemeClr val="bg2"/>
                </a:solidFill>
                <a:latin typeface="宋体" panose="02010600030101010101" pitchFamily="2" charset="-122"/>
                <a:ea typeface="宋体" panose="02010600030101010101" pitchFamily="2" charset="-122"/>
              </a:rPr>
              <a:t>.1.1</a:t>
            </a:r>
            <a:r>
              <a:rPr lang="en-US" sz="2800" b="1" dirty="0" smtClean="0">
                <a:solidFill>
                  <a:schemeClr val="bg2"/>
                </a:solidFill>
                <a:latin typeface="宋体" panose="02010600030101010101" pitchFamily="2" charset="-122"/>
                <a:ea typeface="宋体" panose="02010600030101010101" pitchFamily="2" charset="-122"/>
              </a:rPr>
              <a:t> </a:t>
            </a:r>
            <a:r>
              <a:rPr lang="zh-CN" altLang="en-US" sz="2800" b="1" dirty="0" smtClean="0">
                <a:solidFill>
                  <a:schemeClr val="bg2"/>
                </a:solidFill>
                <a:latin typeface="宋体" panose="02010600030101010101" pitchFamily="2" charset="-122"/>
                <a:ea typeface="宋体" panose="02010600030101010101" pitchFamily="2" charset="-122"/>
              </a:rPr>
              <a:t>串行</a:t>
            </a:r>
            <a:r>
              <a:rPr lang="zh-CN" altLang="en-US" sz="2800" b="1" dirty="0">
                <a:solidFill>
                  <a:schemeClr val="bg2"/>
                </a:solidFill>
                <a:latin typeface="宋体" panose="02010600030101010101" pitchFamily="2" charset="-122"/>
                <a:ea typeface="宋体" panose="02010600030101010101" pitchFamily="2" charset="-122"/>
              </a:rPr>
              <a:t>通信基础</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54997"/>
            <a:ext cx="11203480" cy="4832092"/>
          </a:xfrm>
          <a:prstGeom prst="rect">
            <a:avLst/>
          </a:prstGeom>
        </p:spPr>
        <p:txBody>
          <a:bodyPr wrap="square">
            <a:spAutoFit/>
          </a:bodyPr>
          <a:lstStyle/>
          <a:p>
            <a:pPr indent="720000"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通信是指信息的交换。计算机通信是将计算机技术与通信技术相结合，完成计算机与外部设备或计算机与计算机之间的信息的交换。</a:t>
            </a:r>
          </a:p>
          <a:p>
            <a:pPr indent="720000"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数据通信有并行通信和串行通信两种。通常根据数据信息传送的距离决定采用哪种通信方式。</a:t>
            </a:r>
          </a:p>
          <a:p>
            <a:pPr indent="720000"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并行通信是将收发设备的所有数据位用多条数据线连接，并且各位数据同时进行传送（发送或接收）的通信</a:t>
            </a:r>
            <a:r>
              <a:rPr lang="zh-CN" altLang="en-US" sz="2800" b="1" dirty="0" smtClean="0">
                <a:solidFill>
                  <a:schemeClr val="bg2"/>
                </a:solidFill>
                <a:latin typeface="宋体" panose="02010600030101010101" pitchFamily="2" charset="-122"/>
                <a:ea typeface="宋体" panose="02010600030101010101" pitchFamily="2" charset="-122"/>
              </a:rPr>
              <a:t>方式。</a:t>
            </a:r>
            <a:endParaRPr lang="zh-CN" altLang="en-US" sz="2800" b="1" dirty="0">
              <a:solidFill>
                <a:schemeClr val="bg2"/>
              </a:solidFill>
              <a:latin typeface="宋体" panose="02010600030101010101" pitchFamily="2" charset="-122"/>
              <a:ea typeface="宋体" panose="02010600030101010101" pitchFamily="2" charset="-122"/>
            </a:endParaRPr>
          </a:p>
          <a:p>
            <a:pPr indent="720000"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并行</a:t>
            </a:r>
            <a:r>
              <a:rPr lang="zh-CN" altLang="en-US" sz="2800" b="1" dirty="0">
                <a:solidFill>
                  <a:schemeClr val="bg2"/>
                </a:solidFill>
                <a:latin typeface="宋体" panose="02010600030101010101" pitchFamily="2" charset="-122"/>
                <a:ea typeface="宋体" panose="02010600030101010101" pitchFamily="2" charset="-122"/>
              </a:rPr>
              <a:t>通信的特点是传送速度快，数据量大，适合于近距离传输。</a:t>
            </a:r>
          </a:p>
          <a:p>
            <a:pPr indent="720000"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串行通信是将数据分成一位一位的形式或在一条传输线上按顺序传送的通信</a:t>
            </a:r>
            <a:r>
              <a:rPr lang="zh-CN" altLang="en-US" sz="2800" b="1" dirty="0" smtClean="0">
                <a:solidFill>
                  <a:schemeClr val="bg2"/>
                </a:solidFill>
                <a:latin typeface="宋体" panose="02010600030101010101" pitchFamily="2" charset="-122"/>
                <a:ea typeface="宋体" panose="02010600030101010101" pitchFamily="2" charset="-122"/>
              </a:rPr>
              <a:t>方式。</a:t>
            </a:r>
            <a:endParaRPr lang="zh-CN" altLang="en-US" sz="2800" b="1" dirty="0">
              <a:solidFill>
                <a:schemeClr val="bg2"/>
              </a:solidFill>
              <a:latin typeface="宋体" panose="02010600030101010101" pitchFamily="2" charset="-122"/>
              <a:ea typeface="宋体" panose="02010600030101010101" pitchFamily="2" charset="-122"/>
            </a:endParaRPr>
          </a:p>
          <a:p>
            <a:pPr indent="720000"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串行通信的特点是系统硬件连接简单，只需一对传输线就可实现两个设备间的数据通信，适用于远距离传输</a:t>
            </a:r>
            <a:r>
              <a:rPr lang="zh-CN" altLang="en-US" sz="2800" b="1" dirty="0" smtClean="0">
                <a:solidFill>
                  <a:schemeClr val="bg2"/>
                </a:solidFill>
                <a:latin typeface="宋体" panose="02010600030101010101" pitchFamily="2" charset="-122"/>
                <a:ea typeface="宋体" panose="02010600030101010101" pitchFamily="2" charset="-122"/>
              </a:rPr>
              <a:t>。</a:t>
            </a:r>
            <a:endParaRPr sz="2800" b="1" dirty="0">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507683"/>
            <a:ext cx="6817329" cy="523220"/>
          </a:xfrm>
          <a:prstGeom prst="rect">
            <a:avLst/>
          </a:prstGeom>
        </p:spPr>
        <p:txBody>
          <a:bodyPr wrap="square">
            <a:spAutoFit/>
          </a:bodyPr>
          <a:lstStyle/>
          <a:p>
            <a:pPr algn="just" defTabSz="266700">
              <a:spcBef>
                <a:spcPct val="0"/>
              </a:spcBef>
              <a:spcAft>
                <a:spcPct val="0"/>
              </a:spcAft>
            </a:pPr>
            <a:r>
              <a:rPr sz="2800" b="1" dirty="0" smtClean="0">
                <a:solidFill>
                  <a:schemeClr val="bg2"/>
                </a:solidFill>
                <a:latin typeface="宋体" panose="02010600030101010101" pitchFamily="2" charset="-122"/>
                <a:ea typeface="宋体" panose="02010600030101010101" pitchFamily="2" charset="-122"/>
              </a:rPr>
              <a:t>知识</a:t>
            </a:r>
            <a:r>
              <a:rPr lang="en-US" sz="2800" b="1" dirty="0" smtClean="0">
                <a:solidFill>
                  <a:schemeClr val="bg2"/>
                </a:solidFill>
                <a:latin typeface="宋体" panose="02010600030101010101" pitchFamily="2" charset="-122"/>
                <a:ea typeface="宋体" panose="02010600030101010101" pitchFamily="2" charset="-122"/>
              </a:rPr>
              <a:t>6</a:t>
            </a:r>
            <a:r>
              <a:rPr sz="2800" b="1" dirty="0" smtClean="0">
                <a:solidFill>
                  <a:schemeClr val="bg2"/>
                </a:solidFill>
                <a:latin typeface="宋体" panose="02010600030101010101" pitchFamily="2" charset="-122"/>
                <a:ea typeface="宋体" panose="02010600030101010101" pitchFamily="2" charset="-122"/>
              </a:rPr>
              <a:t>.1.2</a:t>
            </a:r>
            <a:r>
              <a:rPr lang="en-US" sz="2800" b="1" dirty="0" smtClean="0">
                <a:solidFill>
                  <a:schemeClr val="bg2"/>
                </a:solidFill>
                <a:latin typeface="宋体" panose="02010600030101010101" pitchFamily="2" charset="-122"/>
                <a:ea typeface="宋体" panose="02010600030101010101" pitchFamily="2" charset="-122"/>
              </a:rPr>
              <a:t> </a:t>
            </a:r>
            <a:r>
              <a:rPr lang="zh-CN" altLang="en-US" sz="2800" b="1" dirty="0" smtClean="0">
                <a:solidFill>
                  <a:schemeClr val="bg2"/>
                </a:solidFill>
                <a:latin typeface="宋体" panose="02010600030101010101" pitchFamily="2" charset="-122"/>
                <a:ea typeface="宋体" panose="02010600030101010101" pitchFamily="2" charset="-122"/>
              </a:rPr>
              <a:t>移位寄存器</a:t>
            </a:r>
            <a:r>
              <a:rPr lang="en-US" altLang="zh-CN" sz="2800" b="1" dirty="0">
                <a:solidFill>
                  <a:schemeClr val="bg2"/>
                </a:solidFill>
                <a:latin typeface="宋体" panose="02010600030101010101" pitchFamily="2" charset="-122"/>
                <a:ea typeface="宋体" panose="02010600030101010101" pitchFamily="2" charset="-122"/>
              </a:rPr>
              <a:t>74LS164</a:t>
            </a:r>
            <a:r>
              <a:rPr lang="zh-CN" altLang="en-US" sz="2800" b="1" dirty="0">
                <a:solidFill>
                  <a:schemeClr val="bg2"/>
                </a:solidFill>
                <a:latin typeface="宋体" panose="02010600030101010101" pitchFamily="2" charset="-122"/>
                <a:ea typeface="宋体" panose="02010600030101010101" pitchFamily="2" charset="-122"/>
              </a:rPr>
              <a:t>芯片介绍</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55004"/>
            <a:ext cx="10429875" cy="4401205"/>
          </a:xfrm>
          <a:prstGeom prst="rect">
            <a:avLst/>
          </a:prstGeom>
        </p:spPr>
        <p:txBody>
          <a:bodyPr wrap="square">
            <a:spAutoFit/>
          </a:bodyPr>
          <a:lstStyle/>
          <a:p>
            <a:pPr indent="720000" algn="just" defTabSz="266700">
              <a:spcBef>
                <a:spcPct val="0"/>
              </a:spcBef>
              <a:spcAft>
                <a:spcPct val="0"/>
              </a:spcAft>
            </a:pPr>
            <a:r>
              <a:rPr lang="en-US" altLang="zh-CN" sz="2800" b="1" dirty="0">
                <a:solidFill>
                  <a:schemeClr val="bg2"/>
                </a:solidFill>
                <a:latin typeface="宋体" panose="02010600030101010101" pitchFamily="2" charset="-122"/>
                <a:ea typeface="宋体" panose="02010600030101010101" pitchFamily="2" charset="-122"/>
              </a:rPr>
              <a:t>74LS164</a:t>
            </a:r>
            <a:r>
              <a:rPr lang="zh-CN" altLang="en-US" sz="2800" b="1" dirty="0">
                <a:solidFill>
                  <a:schemeClr val="bg2"/>
                </a:solidFill>
                <a:latin typeface="宋体" panose="02010600030101010101" pitchFamily="2" charset="-122"/>
                <a:ea typeface="宋体" panose="02010600030101010101" pitchFamily="2" charset="-122"/>
              </a:rPr>
              <a:t>是高速硅门</a:t>
            </a:r>
            <a:r>
              <a:rPr lang="en-US" altLang="zh-CN" sz="2800" b="1" dirty="0">
                <a:solidFill>
                  <a:schemeClr val="bg2"/>
                </a:solidFill>
                <a:latin typeface="宋体" panose="02010600030101010101" pitchFamily="2" charset="-122"/>
                <a:ea typeface="宋体" panose="02010600030101010101" pitchFamily="2" charset="-122"/>
              </a:rPr>
              <a:t>CMOS</a:t>
            </a:r>
            <a:r>
              <a:rPr lang="zh-CN" altLang="en-US" sz="2800" b="1" dirty="0">
                <a:solidFill>
                  <a:schemeClr val="bg2"/>
                </a:solidFill>
                <a:latin typeface="宋体" panose="02010600030101010101" pitchFamily="2" charset="-122"/>
                <a:ea typeface="宋体" panose="02010600030101010101" pitchFamily="2" charset="-122"/>
              </a:rPr>
              <a:t>器件，与低功耗肖特基型</a:t>
            </a:r>
            <a:r>
              <a:rPr lang="en-US" altLang="zh-CN" sz="2800" b="1" dirty="0">
                <a:solidFill>
                  <a:schemeClr val="bg2"/>
                </a:solidFill>
                <a:latin typeface="宋体" panose="02010600030101010101" pitchFamily="2" charset="-122"/>
                <a:ea typeface="宋体" panose="02010600030101010101" pitchFamily="2" charset="-122"/>
              </a:rPr>
              <a:t>TTL(LSTTL)</a:t>
            </a:r>
            <a:r>
              <a:rPr lang="zh-CN" altLang="en-US" sz="2800" b="1" dirty="0">
                <a:solidFill>
                  <a:schemeClr val="bg2"/>
                </a:solidFill>
                <a:latin typeface="宋体" panose="02010600030101010101" pitchFamily="2" charset="-122"/>
                <a:ea typeface="宋体" panose="02010600030101010101" pitchFamily="2" charset="-122"/>
              </a:rPr>
              <a:t>器件的引脚兼容。</a:t>
            </a:r>
            <a:r>
              <a:rPr lang="en-US" altLang="zh-CN" sz="2800" b="1" dirty="0" smtClean="0">
                <a:solidFill>
                  <a:schemeClr val="bg2"/>
                </a:solidFill>
                <a:latin typeface="宋体" panose="02010600030101010101" pitchFamily="2" charset="-122"/>
                <a:ea typeface="宋体" panose="02010600030101010101" pitchFamily="2" charset="-122"/>
              </a:rPr>
              <a:t>74LS164</a:t>
            </a:r>
            <a:r>
              <a:rPr lang="zh-CN" altLang="en-US" sz="2800" b="1" dirty="0" smtClean="0">
                <a:solidFill>
                  <a:schemeClr val="bg2"/>
                </a:solidFill>
                <a:latin typeface="宋体" panose="02010600030101010101" pitchFamily="2" charset="-122"/>
                <a:ea typeface="宋体" panose="02010600030101010101" pitchFamily="2" charset="-122"/>
              </a:rPr>
              <a:t>是</a:t>
            </a:r>
            <a:r>
              <a:rPr lang="en-US" altLang="zh-CN" sz="2800" b="1" dirty="0">
                <a:solidFill>
                  <a:schemeClr val="bg2"/>
                </a:solidFill>
                <a:latin typeface="宋体" panose="02010600030101010101" pitchFamily="2" charset="-122"/>
                <a:ea typeface="宋体" panose="02010600030101010101" pitchFamily="2" charset="-122"/>
              </a:rPr>
              <a:t>8</a:t>
            </a:r>
            <a:r>
              <a:rPr lang="zh-CN" altLang="en-US" sz="2800" b="1" dirty="0">
                <a:solidFill>
                  <a:schemeClr val="bg2"/>
                </a:solidFill>
                <a:latin typeface="宋体" panose="02010600030101010101" pitchFamily="2" charset="-122"/>
                <a:ea typeface="宋体" panose="02010600030101010101" pitchFamily="2" charset="-122"/>
              </a:rPr>
              <a:t>位边沿触发式移位寄存器，串行输入数据，然后并行输出。数据通过两个输入端（</a:t>
            </a:r>
            <a:r>
              <a:rPr lang="en-US" altLang="zh-CN" sz="2800" b="1" dirty="0">
                <a:solidFill>
                  <a:schemeClr val="bg2"/>
                </a:solidFill>
                <a:latin typeface="宋体" panose="02010600030101010101" pitchFamily="2" charset="-122"/>
                <a:ea typeface="宋体" panose="02010600030101010101" pitchFamily="2" charset="-122"/>
              </a:rPr>
              <a:t>DSA</a:t>
            </a:r>
            <a:r>
              <a:rPr lang="zh-CN" altLang="en-US" sz="2800" b="1" dirty="0">
                <a:solidFill>
                  <a:schemeClr val="bg2"/>
                </a:solidFill>
                <a:latin typeface="宋体" panose="02010600030101010101" pitchFamily="2" charset="-122"/>
                <a:ea typeface="宋体" panose="02010600030101010101" pitchFamily="2" charset="-122"/>
              </a:rPr>
              <a:t>或</a:t>
            </a:r>
            <a:r>
              <a:rPr lang="en-US" altLang="zh-CN" sz="2800" b="1" dirty="0">
                <a:solidFill>
                  <a:schemeClr val="bg2"/>
                </a:solidFill>
                <a:latin typeface="宋体" panose="02010600030101010101" pitchFamily="2" charset="-122"/>
                <a:ea typeface="宋体" panose="02010600030101010101" pitchFamily="2" charset="-122"/>
              </a:rPr>
              <a:t>DSB</a:t>
            </a:r>
            <a:r>
              <a:rPr lang="zh-CN" altLang="en-US" sz="2800" b="1" dirty="0">
                <a:solidFill>
                  <a:schemeClr val="bg2"/>
                </a:solidFill>
                <a:latin typeface="宋体" panose="02010600030101010101" pitchFamily="2" charset="-122"/>
                <a:ea typeface="宋体" panose="02010600030101010101" pitchFamily="2" charset="-122"/>
              </a:rPr>
              <a:t>）之一串行输入；任一输入端可以用作高电平使能端，控制另一输入端的数据输入。两个输入端或者连接在一起，或者把不用的输入端接高电平，一定不要悬空</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indent="720000"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其中</a:t>
            </a:r>
            <a:r>
              <a:rPr lang="zh-CN" altLang="en-US" sz="2800" b="1" dirty="0">
                <a:solidFill>
                  <a:schemeClr val="bg2"/>
                </a:solidFill>
                <a:latin typeface="宋体" panose="02010600030101010101" pitchFamily="2" charset="-122"/>
                <a:ea typeface="宋体" panose="02010600030101010101" pitchFamily="2" charset="-122"/>
              </a:rPr>
              <a:t>移位脉冲（上升沿）从</a:t>
            </a:r>
            <a:r>
              <a:rPr lang="en-US" altLang="zh-CN" sz="2800" b="1" dirty="0">
                <a:solidFill>
                  <a:schemeClr val="bg2"/>
                </a:solidFill>
                <a:latin typeface="宋体" panose="02010600030101010101" pitchFamily="2" charset="-122"/>
                <a:ea typeface="宋体" panose="02010600030101010101" pitchFamily="2" charset="-122"/>
              </a:rPr>
              <a:t>CP</a:t>
            </a:r>
            <a:r>
              <a:rPr lang="zh-CN" altLang="en-US" sz="2800" b="1" dirty="0">
                <a:solidFill>
                  <a:schemeClr val="bg2"/>
                </a:solidFill>
                <a:latin typeface="宋体" panose="02010600030101010101" pitchFamily="2" charset="-122"/>
                <a:ea typeface="宋体" panose="02010600030101010101" pitchFamily="2" charset="-122"/>
              </a:rPr>
              <a:t>端输入</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indent="720000"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移位</a:t>
            </a:r>
            <a:r>
              <a:rPr lang="zh-CN" altLang="en-US" sz="2800" b="1" dirty="0">
                <a:solidFill>
                  <a:schemeClr val="bg2"/>
                </a:solidFill>
                <a:latin typeface="宋体" panose="02010600030101010101" pitchFamily="2" charset="-122"/>
                <a:ea typeface="宋体" panose="02010600030101010101" pitchFamily="2" charset="-122"/>
              </a:rPr>
              <a:t>数据信号从</a:t>
            </a:r>
            <a:r>
              <a:rPr lang="en-US" altLang="zh-CN" sz="2800" b="1" dirty="0">
                <a:solidFill>
                  <a:schemeClr val="bg2"/>
                </a:solidFill>
                <a:latin typeface="宋体" panose="02010600030101010101" pitchFamily="2" charset="-122"/>
                <a:ea typeface="宋体" panose="02010600030101010101" pitchFamily="2" charset="-122"/>
              </a:rPr>
              <a:t>Q0</a:t>
            </a:r>
            <a:r>
              <a:rPr lang="zh-CN" altLang="en-US" sz="2800" b="1" dirty="0">
                <a:solidFill>
                  <a:schemeClr val="bg2"/>
                </a:solidFill>
                <a:latin typeface="宋体" panose="02010600030101010101" pitchFamily="2" charset="-122"/>
                <a:ea typeface="宋体" panose="02010600030101010101" pitchFamily="2" charset="-122"/>
              </a:rPr>
              <a:t>移入，</a:t>
            </a:r>
            <a:r>
              <a:rPr lang="en-US" altLang="zh-CN" sz="2800" b="1" dirty="0">
                <a:solidFill>
                  <a:schemeClr val="bg2"/>
                </a:solidFill>
                <a:latin typeface="宋体" panose="02010600030101010101" pitchFamily="2" charset="-122"/>
                <a:ea typeface="宋体" panose="02010600030101010101" pitchFamily="2" charset="-122"/>
              </a:rPr>
              <a:t>Q7</a:t>
            </a:r>
            <a:r>
              <a:rPr lang="zh-CN" altLang="en-US" sz="2800" b="1" dirty="0">
                <a:solidFill>
                  <a:schemeClr val="bg2"/>
                </a:solidFill>
                <a:latin typeface="宋体" panose="02010600030101010101" pitchFamily="2" charset="-122"/>
                <a:ea typeface="宋体" panose="02010600030101010101" pitchFamily="2" charset="-122"/>
              </a:rPr>
              <a:t>移出</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indent="720000"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当</a:t>
            </a:r>
            <a:r>
              <a:rPr lang="en-US" altLang="zh-CN" sz="2800" b="1" dirty="0">
                <a:solidFill>
                  <a:schemeClr val="bg2"/>
                </a:solidFill>
                <a:latin typeface="宋体" panose="02010600030101010101" pitchFamily="2" charset="-122"/>
                <a:ea typeface="宋体" panose="02010600030101010101" pitchFamily="2" charset="-122"/>
              </a:rPr>
              <a:t>DSA</a:t>
            </a:r>
            <a:r>
              <a:rPr lang="zh-CN" altLang="en-US" sz="2800" b="1" dirty="0">
                <a:solidFill>
                  <a:schemeClr val="bg2"/>
                </a:solidFill>
                <a:latin typeface="宋体" panose="02010600030101010101" pitchFamily="2" charset="-122"/>
                <a:ea typeface="宋体" panose="02010600030101010101" pitchFamily="2" charset="-122"/>
              </a:rPr>
              <a:t>和</a:t>
            </a:r>
            <a:r>
              <a:rPr lang="en-US" altLang="zh-CN" sz="2800" b="1" dirty="0">
                <a:solidFill>
                  <a:schemeClr val="bg2"/>
                </a:solidFill>
                <a:latin typeface="宋体" panose="02010600030101010101" pitchFamily="2" charset="-122"/>
                <a:ea typeface="宋体" panose="02010600030101010101" pitchFamily="2" charset="-122"/>
              </a:rPr>
              <a:t>DAB</a:t>
            </a:r>
            <a:r>
              <a:rPr lang="zh-CN" altLang="en-US" sz="2800" b="1" dirty="0">
                <a:solidFill>
                  <a:schemeClr val="bg2"/>
                </a:solidFill>
                <a:latin typeface="宋体" panose="02010600030101010101" pitchFamily="2" charset="-122"/>
                <a:ea typeface="宋体" panose="02010600030101010101" pitchFamily="2" charset="-122"/>
              </a:rPr>
              <a:t>同时为</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a:solidFill>
                  <a:schemeClr val="bg2"/>
                </a:solidFill>
                <a:latin typeface="宋体" panose="02010600030101010101" pitchFamily="2" charset="-122"/>
                <a:ea typeface="宋体" panose="02010600030101010101" pitchFamily="2" charset="-122"/>
              </a:rPr>
              <a:t>时，移入“</a:t>
            </a:r>
            <a:r>
              <a:rPr lang="en-US" altLang="zh-CN" sz="2800" b="1" dirty="0">
                <a:solidFill>
                  <a:schemeClr val="bg2"/>
                </a:solidFill>
                <a:latin typeface="宋体" panose="02010600030101010101" pitchFamily="2" charset="-122"/>
                <a:ea typeface="宋体" panose="02010600030101010101" pitchFamily="2" charset="-122"/>
              </a:rPr>
              <a:t>1”</a:t>
            </a:r>
            <a:r>
              <a:rPr lang="zh-CN" altLang="en-US" sz="2800" b="1" dirty="0" smtClean="0">
                <a:solidFill>
                  <a:schemeClr val="bg2"/>
                </a:solidFill>
                <a:latin typeface="宋体" panose="02010600030101010101" pitchFamily="2" charset="-122"/>
                <a:ea typeface="宋体" panose="02010600030101010101" pitchFamily="2" charset="-122"/>
              </a:rPr>
              <a:t>，</a:t>
            </a:r>
            <a:endParaRPr lang="en-US" altLang="zh-CN" sz="2800" b="1" dirty="0" smtClean="0">
              <a:solidFill>
                <a:schemeClr val="bg2"/>
              </a:solidFill>
              <a:latin typeface="宋体" panose="02010600030101010101" pitchFamily="2" charset="-122"/>
              <a:ea typeface="宋体" panose="02010600030101010101" pitchFamily="2" charset="-122"/>
            </a:endParaRPr>
          </a:p>
          <a:p>
            <a:pPr indent="720000"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否则</a:t>
            </a:r>
            <a:r>
              <a:rPr lang="zh-CN" altLang="en-US" sz="2800" b="1" dirty="0">
                <a:solidFill>
                  <a:schemeClr val="bg2"/>
                </a:solidFill>
                <a:latin typeface="宋体" panose="02010600030101010101" pitchFamily="2" charset="-122"/>
                <a:ea typeface="宋体" panose="02010600030101010101" pitchFamily="2" charset="-122"/>
              </a:rPr>
              <a:t>移入“</a:t>
            </a:r>
            <a:r>
              <a:rPr lang="en-US" altLang="zh-CN" sz="2800" b="1" dirty="0">
                <a:solidFill>
                  <a:schemeClr val="bg2"/>
                </a:solidFill>
                <a:latin typeface="宋体" panose="02010600030101010101" pitchFamily="2" charset="-122"/>
                <a:ea typeface="宋体" panose="02010600030101010101" pitchFamily="2" charset="-122"/>
              </a:rPr>
              <a:t>0”</a:t>
            </a:r>
            <a:r>
              <a:rPr lang="zh-CN" altLang="en-US" sz="2800" b="1" dirty="0">
                <a:solidFill>
                  <a:schemeClr val="bg2"/>
                </a:solidFill>
                <a:latin typeface="宋体" panose="02010600030101010101" pitchFamily="2" charset="-122"/>
                <a:ea typeface="宋体" panose="02010600030101010101" pitchFamily="2" charset="-122"/>
              </a:rPr>
              <a:t>； </a:t>
            </a:r>
            <a:r>
              <a:rPr lang="en-US" altLang="zh-CN" sz="2800" b="1" dirty="0">
                <a:solidFill>
                  <a:schemeClr val="bg2"/>
                </a:solidFill>
                <a:latin typeface="宋体" panose="02010600030101010101" pitchFamily="2" charset="-122"/>
                <a:ea typeface="宋体" panose="02010600030101010101" pitchFamily="2" charset="-122"/>
              </a:rPr>
              <a:t>MR</a:t>
            </a:r>
            <a:r>
              <a:rPr lang="zh-CN" altLang="en-US" sz="2800" b="1" dirty="0">
                <a:solidFill>
                  <a:schemeClr val="bg2"/>
                </a:solidFill>
                <a:latin typeface="宋体" panose="02010600030101010101" pitchFamily="2" charset="-122"/>
                <a:ea typeface="宋体" panose="02010600030101010101" pitchFamily="2" charset="-122"/>
              </a:rPr>
              <a:t>为输出清</a:t>
            </a:r>
            <a:r>
              <a:rPr lang="en-US" altLang="zh-CN" sz="2800" b="1" dirty="0">
                <a:solidFill>
                  <a:schemeClr val="bg2"/>
                </a:solidFill>
                <a:latin typeface="宋体" panose="02010600030101010101" pitchFamily="2" charset="-122"/>
                <a:ea typeface="宋体" panose="02010600030101010101" pitchFamily="2" charset="-122"/>
              </a:rPr>
              <a:t>0</a:t>
            </a:r>
            <a:r>
              <a:rPr lang="zh-CN" altLang="en-US" sz="2800" b="1" dirty="0">
                <a:solidFill>
                  <a:schemeClr val="bg2"/>
                </a:solidFill>
                <a:latin typeface="宋体" panose="02010600030101010101" pitchFamily="2" charset="-122"/>
                <a:ea typeface="宋体" panose="02010600030101010101" pitchFamily="2" charset="-122"/>
              </a:rPr>
              <a:t>端。</a:t>
            </a:r>
            <a:endParaRPr sz="2800" b="1" dirty="0">
              <a:solidFill>
                <a:schemeClr val="bg2"/>
              </a:solidFill>
              <a:latin typeface="宋体" panose="02010600030101010101" pitchFamily="2" charset="-122"/>
              <a:ea typeface="宋体" panose="02010600030101010101" pitchFamily="2" charset="-122"/>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7903" y="3645283"/>
            <a:ext cx="4465418" cy="2571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lstStyle/>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p>
        </p:txBody>
      </p:sp>
      <p:sp>
        <p:nvSpPr>
          <p:cNvPr id="6" name="文本框 5"/>
          <p:cNvSpPr txBox="1"/>
          <p:nvPr/>
        </p:nvSpPr>
        <p:spPr>
          <a:xfrm>
            <a:off x="384175" y="1381125"/>
            <a:ext cx="10429875" cy="953135"/>
          </a:xfrm>
          <a:prstGeom prst="rect">
            <a:avLst/>
          </a:prstGeom>
        </p:spPr>
        <p:txBody>
          <a:bodyPr wrap="square">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选用</a:t>
            </a:r>
            <a:r>
              <a:rPr lang="en-US" altLang="zh-CN" sz="2800" b="1" dirty="0">
                <a:solidFill>
                  <a:schemeClr val="bg2"/>
                </a:solidFill>
                <a:latin typeface="宋体" panose="02010600030101010101" pitchFamily="2" charset="-122"/>
                <a:ea typeface="宋体" panose="02010600030101010101" pitchFamily="2" charset="-122"/>
              </a:rPr>
              <a:t>Proteus</a:t>
            </a:r>
            <a:r>
              <a:rPr lang="zh-CN" altLang="en-US" sz="2800" b="1" dirty="0">
                <a:solidFill>
                  <a:schemeClr val="bg2"/>
                </a:solidFill>
                <a:latin typeface="宋体" panose="02010600030101010101" pitchFamily="2" charset="-122"/>
                <a:ea typeface="宋体" panose="02010600030101010101" pitchFamily="2" charset="-122"/>
              </a:rPr>
              <a:t>和</a:t>
            </a:r>
            <a:r>
              <a:rPr lang="en-US" altLang="zh-CN" sz="2800" b="1" dirty="0">
                <a:solidFill>
                  <a:schemeClr val="bg2"/>
                </a:solidFill>
                <a:latin typeface="宋体" panose="02010600030101010101" pitchFamily="2" charset="-122"/>
                <a:ea typeface="宋体" panose="02010600030101010101" pitchFamily="2" charset="-122"/>
              </a:rPr>
              <a:t>KEIL</a:t>
            </a:r>
            <a:r>
              <a:rPr lang="zh-CN" altLang="en-US" sz="2800" b="1" dirty="0">
                <a:solidFill>
                  <a:schemeClr val="bg2"/>
                </a:solidFill>
                <a:latin typeface="宋体" panose="02010600030101010101" pitchFamily="2" charset="-122"/>
                <a:ea typeface="宋体" panose="02010600030101010101" pitchFamily="2" charset="-122"/>
              </a:rPr>
              <a:t>软件进行程序设计，要求</a:t>
            </a:r>
            <a:r>
              <a:rPr lang="en-US" altLang="zh-CN" sz="2800" b="1" dirty="0">
                <a:solidFill>
                  <a:schemeClr val="bg2"/>
                </a:solidFill>
                <a:latin typeface="宋体" panose="02010600030101010101" pitchFamily="2" charset="-122"/>
                <a:ea typeface="宋体" panose="02010600030101010101" pitchFamily="2" charset="-122"/>
              </a:rPr>
              <a:t>8</a:t>
            </a:r>
            <a:r>
              <a:rPr lang="zh-CN" altLang="en-US" sz="2800" b="1" dirty="0">
                <a:solidFill>
                  <a:schemeClr val="bg2"/>
                </a:solidFill>
                <a:latin typeface="宋体" panose="02010600030101010101" pitchFamily="2" charset="-122"/>
                <a:ea typeface="宋体" panose="02010600030101010101" pitchFamily="2" charset="-122"/>
              </a:rPr>
              <a:t>个发光二极管依次点亮，循环不断</a:t>
            </a:r>
            <a:r>
              <a:rPr sz="2800" b="1" dirty="0" smtClean="0">
                <a:solidFill>
                  <a:schemeClr val="bg2"/>
                </a:solidFill>
                <a:latin typeface="宋体" panose="02010600030101010101" pitchFamily="2" charset="-122"/>
                <a:ea typeface="宋体" panose="02010600030101010101" pitchFamily="2" charset="-122"/>
              </a:rPr>
              <a:t>。</a:t>
            </a:r>
            <a:endParaRPr sz="2800" b="1" dirty="0">
              <a:solidFill>
                <a:schemeClr val="bg2"/>
              </a:solidFill>
              <a:latin typeface="宋体" panose="02010600030101010101" pitchFamily="2" charset="-122"/>
              <a:ea typeface="宋体" panose="02010600030101010101" pitchFamily="2" charset="-122"/>
            </a:endParaRPr>
          </a:p>
        </p:txBody>
      </p:sp>
      <p:pic>
        <p:nvPicPr>
          <p:cNvPr id="3074"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6988" y="2352681"/>
            <a:ext cx="7655745" cy="415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1145" y="528723"/>
            <a:ext cx="8671034" cy="576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1" y="858838"/>
            <a:ext cx="7726083" cy="523220"/>
          </a:xfrm>
          <a:prstGeom prst="rect">
            <a:avLst/>
          </a:prstGeom>
        </p:spPr>
        <p:txBody>
          <a:bodyPr wrap="square">
            <a:spAutoFit/>
          </a:bodyPr>
          <a:lstStyle/>
          <a:p>
            <a:pPr algn="just" defTabSz="266700">
              <a:spcBef>
                <a:spcPct val="0"/>
              </a:spcBef>
              <a:spcAft>
                <a:spcPct val="0"/>
              </a:spcAft>
            </a:pPr>
            <a:r>
              <a:rPr lang="zh-CN" altLang="en-US" sz="2800" b="1" dirty="0" smtClean="0">
                <a:solidFill>
                  <a:schemeClr val="bg2"/>
                </a:solidFill>
                <a:latin typeface="宋体" panose="02010600030101010101" pitchFamily="2" charset="-122"/>
                <a:ea typeface="宋体" panose="02010600030101010101" pitchFamily="2" charset="-122"/>
              </a:rPr>
              <a:t>任务</a:t>
            </a:r>
            <a:r>
              <a:rPr lang="en-US" altLang="zh-CN" sz="2800" b="1" dirty="0">
                <a:solidFill>
                  <a:schemeClr val="bg2"/>
                </a:solidFill>
                <a:latin typeface="宋体" panose="02010600030101010101" pitchFamily="2" charset="-122"/>
                <a:ea typeface="宋体" panose="02010600030101010101" pitchFamily="2" charset="-122"/>
              </a:rPr>
              <a:t>6.2 74LS165</a:t>
            </a:r>
            <a:r>
              <a:rPr lang="zh-CN" altLang="en-US" sz="2800" b="1" dirty="0">
                <a:solidFill>
                  <a:schemeClr val="bg2"/>
                </a:solidFill>
                <a:latin typeface="宋体" panose="02010600030101010101" pitchFamily="2" charset="-122"/>
                <a:ea typeface="宋体" panose="02010600030101010101" pitchFamily="2" charset="-122"/>
              </a:rPr>
              <a:t>串行输入按键状态信息</a:t>
            </a:r>
            <a:endParaRPr sz="2800" b="1" dirty="0">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1815882"/>
          </a:xfrm>
          <a:prstGeom prst="rect">
            <a:avLst/>
          </a:prstGeom>
        </p:spPr>
        <p:txBody>
          <a:bodyPr>
            <a:spAutoFit/>
          </a:bodyPr>
          <a:lstStyle/>
          <a:p>
            <a:pPr algn="just" defTabSz="266700">
              <a:spcBef>
                <a:spcPct val="0"/>
              </a:spcBef>
              <a:spcAft>
                <a:spcPct val="0"/>
              </a:spcAft>
            </a:pPr>
            <a:r>
              <a:rPr lang="zh-CN" altLang="en-US" sz="2800" b="1" dirty="0">
                <a:solidFill>
                  <a:schemeClr val="bg2"/>
                </a:solidFill>
                <a:latin typeface="宋体" panose="02010600030101010101" pitchFamily="2" charset="-122"/>
                <a:ea typeface="宋体" panose="02010600030101010101" pitchFamily="2" charset="-122"/>
              </a:rPr>
              <a:t>要求从</a:t>
            </a:r>
            <a:r>
              <a:rPr lang="en-US" altLang="zh-CN" sz="2800" b="1" dirty="0">
                <a:solidFill>
                  <a:schemeClr val="bg2"/>
                </a:solidFill>
                <a:latin typeface="宋体" panose="02010600030101010101" pitchFamily="2" charset="-122"/>
                <a:ea typeface="宋体" panose="02010600030101010101" pitchFamily="2" charset="-122"/>
              </a:rPr>
              <a:t>80C51</a:t>
            </a:r>
            <a:r>
              <a:rPr lang="zh-CN" altLang="en-US" sz="2800" b="1" dirty="0">
                <a:solidFill>
                  <a:schemeClr val="bg2"/>
                </a:solidFill>
                <a:latin typeface="宋体" panose="02010600030101010101" pitchFamily="2" charset="-122"/>
                <a:ea typeface="宋体" panose="02010600030101010101" pitchFamily="2" charset="-122"/>
              </a:rPr>
              <a:t>串行口不仅能实现串行输出，而且能实现串行输入，但需与“并入串出”移位寄存器配合，如</a:t>
            </a:r>
            <a:r>
              <a:rPr lang="en-US" altLang="zh-CN" sz="2800" b="1" dirty="0">
                <a:solidFill>
                  <a:schemeClr val="bg2"/>
                </a:solidFill>
                <a:latin typeface="宋体" panose="02010600030101010101" pitchFamily="2" charset="-122"/>
                <a:ea typeface="宋体" panose="02010600030101010101" pitchFamily="2" charset="-122"/>
              </a:rPr>
              <a:t>74LS165</a:t>
            </a:r>
            <a:r>
              <a:rPr sz="2800" b="1" dirty="0" smtClean="0">
                <a:solidFill>
                  <a:schemeClr val="bg2"/>
                </a:solidFill>
                <a:latin typeface="宋体" panose="02010600030101010101" pitchFamily="2" charset="-122"/>
                <a:ea typeface="宋体" panose="02010600030101010101" pitchFamily="2" charset="-122"/>
              </a:rPr>
              <a:t>。</a:t>
            </a:r>
            <a:endParaRPr sz="2800" b="1" dirty="0">
              <a:solidFill>
                <a:schemeClr val="bg2"/>
              </a:solidFill>
              <a:latin typeface="宋体" panose="02010600030101010101" pitchFamily="2" charset="-122"/>
              <a:ea typeface="宋体" panose="02010600030101010101" pitchFamily="2" charset="-122"/>
            </a:endParaRPr>
          </a:p>
        </p:txBody>
      </p:sp>
      <p:pic>
        <p:nvPicPr>
          <p:cNvPr id="5122"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0518" y="1673662"/>
            <a:ext cx="5970654" cy="443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2M5MmFmMmQxYTUxNWM2NWFiYmJhOTZmYzdlMzczM2YifQ=="/>
  <p:tag name="KSO_WPP_MARK_KEY" val="20ab1bde-e509-4ef2-9c47-1b3afddd1a73"/>
  <p:tag name="commondata" val="eyJoZGlkIjoiZjJiZTNhZGY1MDEwOTVhMjY1OWE2ZjQ5NGMzMWQ2YjU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29.xml><?xml version="1.0" encoding="utf-8"?>
<p:tagLst xmlns:a="http://schemas.openxmlformats.org/drawingml/2006/main" xmlns:r="http://schemas.openxmlformats.org/officeDocument/2006/relationships" xmlns:p="http://schemas.openxmlformats.org/presentationml/2006/main">
  <p:tag name="PA" val="v5.2.10"/>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3.625,&quot;left&quot;:422.35,&quot;top&quot;:100.275,&quot;width&quot;:535.5}"/>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3.625,&quot;left&quot;:422.35,&quot;top&quot;:100.275,&quot;width&quot;:535.5}"/>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426.8,&quot;left&quot;:422.35,&quot;top&quot;:37.1,&quot;width&quot;:535.5}"/>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3.625,&quot;left&quot;:422.35,&quot;top&quot;:100.275,&quot;width&quot;:535.5}"/>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63.625,&quot;left&quot;:422.35,&quot;top&quot;:100.275,&quot;width&quot;:535.5}"/>
</p:tagLst>
</file>

<file path=ppt/tags/tag14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1964</Words>
  <Application>Microsoft Office PowerPoint</Application>
  <PresentationFormat>自定义</PresentationFormat>
  <Paragraphs>225</Paragraphs>
  <Slides>33</Slides>
  <Notes>33</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WPS</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微软用户</cp:lastModifiedBy>
  <cp:revision>443</cp:revision>
  <dcterms:created xsi:type="dcterms:W3CDTF">2019-06-19T02:08:00Z</dcterms:created>
  <dcterms:modified xsi:type="dcterms:W3CDTF">2024-11-11T01:56:32Z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2052-12.1.0.18166</vt:lpwstr>
  </property>
  <property fmtid="{D5CDD505-2E9C-101B-9397-08002B2CF9AE}" pid="3" name="ICV">
    <vt:lpwstr>F197A99BC2584D88A31737A2FECA1BCF_13</vt:lpwstr>
  </property>
</Properties>
</file>